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sldIdLst>
    <p:sldId id="261" r:id="rId3"/>
    <p:sldId id="258" r:id="rId4"/>
    <p:sldId id="307" r:id="rId5"/>
    <p:sldId id="359" r:id="rId6"/>
    <p:sldId id="360" r:id="rId7"/>
    <p:sldId id="361" r:id="rId8"/>
    <p:sldId id="362" r:id="rId9"/>
    <p:sldId id="483" r:id="rId10"/>
    <p:sldId id="260" r:id="rId11"/>
    <p:sldId id="366" r:id="rId12"/>
    <p:sldId id="316" r:id="rId13"/>
    <p:sldId id="324" r:id="rId14"/>
    <p:sldId id="323" r:id="rId15"/>
    <p:sldId id="467" r:id="rId16"/>
    <p:sldId id="308" r:id="rId17"/>
    <p:sldId id="468" r:id="rId18"/>
    <p:sldId id="299" r:id="rId19"/>
    <p:sldId id="341" r:id="rId20"/>
    <p:sldId id="420" r:id="rId21"/>
    <p:sldId id="413" r:id="rId22"/>
    <p:sldId id="353" r:id="rId23"/>
    <p:sldId id="449" r:id="rId24"/>
    <p:sldId id="450" r:id="rId25"/>
    <p:sldId id="451" r:id="rId26"/>
    <p:sldId id="452" r:id="rId27"/>
    <p:sldId id="487" r:id="rId28"/>
    <p:sldId id="317" r:id="rId29"/>
    <p:sldId id="325" r:id="rId30"/>
    <p:sldId id="469" r:id="rId31"/>
    <p:sldId id="335" r:id="rId32"/>
    <p:sldId id="470" r:id="rId33"/>
    <p:sldId id="337" r:id="rId34"/>
    <p:sldId id="304" r:id="rId35"/>
    <p:sldId id="346" r:id="rId36"/>
    <p:sldId id="421" r:id="rId37"/>
    <p:sldId id="354" r:id="rId38"/>
    <p:sldId id="415" r:id="rId39"/>
    <p:sldId id="446" r:id="rId40"/>
    <p:sldId id="482" r:id="rId41"/>
    <p:sldId id="447" r:id="rId42"/>
    <p:sldId id="448" r:id="rId43"/>
    <p:sldId id="318" r:id="rId44"/>
    <p:sldId id="326" r:id="rId45"/>
    <p:sldId id="471" r:id="rId46"/>
    <p:sldId id="331" r:id="rId47"/>
    <p:sldId id="472" r:id="rId48"/>
    <p:sldId id="338" r:id="rId49"/>
    <p:sldId id="305" r:id="rId50"/>
    <p:sldId id="347" r:id="rId51"/>
    <p:sldId id="419" r:id="rId52"/>
    <p:sldId id="481" r:id="rId53"/>
    <p:sldId id="488" r:id="rId54"/>
    <p:sldId id="490" r:id="rId55"/>
    <p:sldId id="422" r:id="rId56"/>
    <p:sldId id="417" r:id="rId57"/>
    <p:sldId id="418" r:id="rId58"/>
    <p:sldId id="443" r:id="rId59"/>
    <p:sldId id="416" r:id="rId60"/>
    <p:sldId id="445" r:id="rId61"/>
    <p:sldId id="442" r:id="rId62"/>
    <p:sldId id="319" r:id="rId63"/>
    <p:sldId id="327" r:id="rId64"/>
    <p:sldId id="342" r:id="rId65"/>
    <p:sldId id="474" r:id="rId66"/>
    <p:sldId id="332" r:id="rId67"/>
    <p:sldId id="484" r:id="rId68"/>
    <p:sldId id="473" r:id="rId69"/>
    <p:sldId id="300" r:id="rId70"/>
    <p:sldId id="348" r:id="rId71"/>
    <p:sldId id="358" r:id="rId72"/>
    <p:sldId id="395" r:id="rId73"/>
    <p:sldId id="412" r:id="rId74"/>
    <p:sldId id="396" r:id="rId75"/>
    <p:sldId id="436" r:id="rId76"/>
    <p:sldId id="437" r:id="rId77"/>
    <p:sldId id="438" r:id="rId78"/>
    <p:sldId id="439" r:id="rId79"/>
    <p:sldId id="440" r:id="rId80"/>
    <p:sldId id="441" r:id="rId81"/>
    <p:sldId id="397" r:id="rId82"/>
    <p:sldId id="320" r:id="rId83"/>
    <p:sldId id="328" r:id="rId84"/>
    <p:sldId id="394" r:id="rId85"/>
    <p:sldId id="475" r:id="rId86"/>
    <p:sldId id="333" r:id="rId87"/>
    <p:sldId id="476" r:id="rId88"/>
    <p:sldId id="339" r:id="rId89"/>
    <p:sldId id="485" r:id="rId90"/>
    <p:sldId id="349" r:id="rId91"/>
    <p:sldId id="357" r:id="rId92"/>
    <p:sldId id="398" r:id="rId93"/>
    <p:sldId id="399" r:id="rId94"/>
    <p:sldId id="400" r:id="rId95"/>
    <p:sldId id="401" r:id="rId96"/>
    <p:sldId id="402" r:id="rId97"/>
    <p:sldId id="403" r:id="rId98"/>
    <p:sldId id="408" r:id="rId99"/>
    <p:sldId id="453" r:id="rId100"/>
    <p:sldId id="486" r:id="rId101"/>
    <p:sldId id="411" r:id="rId102"/>
    <p:sldId id="321" r:id="rId103"/>
    <p:sldId id="329" r:id="rId104"/>
    <p:sldId id="343" r:id="rId105"/>
    <p:sldId id="477" r:id="rId106"/>
    <p:sldId id="334" r:id="rId107"/>
    <p:sldId id="478" r:id="rId108"/>
    <p:sldId id="340" r:id="rId109"/>
    <p:sldId id="350" r:id="rId110"/>
    <p:sldId id="368" r:id="rId111"/>
    <p:sldId id="373" r:id="rId112"/>
    <p:sldId id="374" r:id="rId113"/>
    <p:sldId id="433" r:id="rId114"/>
    <p:sldId id="377" r:id="rId115"/>
    <p:sldId id="372" r:id="rId116"/>
    <p:sldId id="423" r:id="rId117"/>
    <p:sldId id="376" r:id="rId118"/>
    <p:sldId id="424" r:id="rId119"/>
    <p:sldId id="381" r:id="rId120"/>
    <p:sldId id="428" r:id="rId121"/>
    <p:sldId id="429" r:id="rId122"/>
    <p:sldId id="430" r:id="rId123"/>
    <p:sldId id="466" r:id="rId124"/>
    <p:sldId id="431" r:id="rId125"/>
    <p:sldId id="432" r:id="rId126"/>
    <p:sldId id="379" r:id="rId127"/>
    <p:sldId id="380" r:id="rId128"/>
    <p:sldId id="382" r:id="rId129"/>
    <p:sldId id="434" r:id="rId130"/>
    <p:sldId id="371" r:id="rId131"/>
    <p:sldId id="386" r:id="rId132"/>
    <p:sldId id="388" r:id="rId133"/>
    <p:sldId id="370" r:id="rId134"/>
    <p:sldId id="322" r:id="rId135"/>
    <p:sldId id="330" r:id="rId136"/>
    <p:sldId id="344" r:id="rId137"/>
    <p:sldId id="479" r:id="rId138"/>
    <p:sldId id="336" r:id="rId139"/>
    <p:sldId id="480" r:id="rId140"/>
    <p:sldId id="306" r:id="rId141"/>
    <p:sldId id="351" r:id="rId142"/>
    <p:sldId id="352" r:id="rId143"/>
    <p:sldId id="378" r:id="rId144"/>
    <p:sldId id="389" r:id="rId145"/>
    <p:sldId id="390" r:id="rId146"/>
    <p:sldId id="391" r:id="rId147"/>
    <p:sldId id="392" r:id="rId148"/>
    <p:sldId id="427" r:id="rId149"/>
    <p:sldId id="425" r:id="rId150"/>
    <p:sldId id="426" r:id="rId151"/>
    <p:sldId id="393" r:id="rId152"/>
    <p:sldId id="454" r:id="rId153"/>
    <p:sldId id="455" r:id="rId154"/>
    <p:sldId id="457" r:id="rId155"/>
    <p:sldId id="456" r:id="rId156"/>
    <p:sldId id="458" r:id="rId157"/>
    <p:sldId id="461" r:id="rId158"/>
    <p:sldId id="459" r:id="rId159"/>
    <p:sldId id="460" r:id="rId160"/>
    <p:sldId id="462" r:id="rId161"/>
    <p:sldId id="463" r:id="rId162"/>
    <p:sldId id="464" r:id="rId163"/>
    <p:sldId id="465" r:id="rId164"/>
    <p:sldId id="364" r:id="rId165"/>
    <p:sldId id="363" r:id="rId166"/>
    <p:sldId id="494" r:id="rId167"/>
    <p:sldId id="491" r:id="rId168"/>
    <p:sldId id="497" r:id="rId169"/>
    <p:sldId id="496" r:id="rId170"/>
    <p:sldId id="367" r:id="rId171"/>
    <p:sldId id="267" r:id="rId172"/>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Styl pośredni 1 — Ak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Styl z motywem 1 — Ak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Styl z motywem 2 — Ak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Styl pośredni 1 — Ak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Styl jasny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Styl z motywem 2 — Ak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 z motywem 2 — Ak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Styl z motywem 2 — Ak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Styl pośredni 2 — Ak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Styl jasny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Styl jasny 1 — Ak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Styl jasny 2 — Ak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0039" autoAdjust="0"/>
    <p:restoredTop sz="94660" autoAdjust="0"/>
  </p:normalViewPr>
  <p:slideViewPr>
    <p:cSldViewPr>
      <p:cViewPr varScale="1">
        <p:scale>
          <a:sx n="74" d="100"/>
          <a:sy n="74" d="100"/>
        </p:scale>
        <p:origin x="-264" y="-102"/>
      </p:cViewPr>
      <p:guideLst>
        <p:guide orient="horz" pos="2160"/>
        <p:guide pos="2880"/>
      </p:guideLst>
    </p:cSldViewPr>
  </p:slideViewPr>
  <p:outlineViewPr>
    <p:cViewPr>
      <p:scale>
        <a:sx n="33" d="100"/>
        <a:sy n="33" d="100"/>
      </p:scale>
      <p:origin x="0" y="1523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theme" Target="theme/theme1.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charts/_rels/chart1.xml.rels><?xml version="1.0" encoding="UTF-8" standalone="yes"?>
<Relationships xmlns="http://schemas.openxmlformats.org/package/2006/relationships"><Relationship Id="rId1" Type="http://schemas.openxmlformats.org/officeDocument/2006/relationships/package" Target="../embeddings/Arkusz_programu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pl-PL"/>
  <c:style val="8"/>
  <c:chart>
    <c:autoTitleDeleted val="1"/>
    <c:view3D>
      <c:depthPercent val="100"/>
      <c:rAngAx val="1"/>
    </c:view3D>
    <c:plotArea>
      <c:layout/>
      <c:bar3DChart>
        <c:barDir val="col"/>
        <c:grouping val="clustered"/>
        <c:ser>
          <c:idx val="0"/>
          <c:order val="0"/>
          <c:tx>
            <c:strRef>
              <c:f>Arkusz1!$B$1</c:f>
              <c:strCache>
                <c:ptCount val="1"/>
                <c:pt idx="0">
                  <c:v>Dochody </c:v>
                </c:pt>
              </c:strCache>
            </c:strRef>
          </c:tx>
          <c:dLbls>
            <c:dLbl>
              <c:idx val="0"/>
              <c:layout>
                <c:manualLayout>
                  <c:x val="-2.9144841405524965E-3"/>
                  <c:y val="-4.8840727098698522E-2"/>
                </c:manualLayout>
              </c:layout>
              <c:tx>
                <c:rich>
                  <a:bodyPr/>
                  <a:lstStyle/>
                  <a:p>
                    <a:r>
                      <a:rPr lang="en-US" sz="1400" b="1" dirty="0">
                        <a:solidFill>
                          <a:schemeClr val="bg1"/>
                        </a:solidFill>
                        <a:latin typeface="Constantia" pitchFamily="18" charset="0"/>
                      </a:rPr>
                      <a:t>483 299,10</a:t>
                    </a:r>
                  </a:p>
                </c:rich>
              </c:tx>
              <c:showVal val="1"/>
              <c:extLst>
                <c:ext xmlns:c15="http://schemas.microsoft.com/office/drawing/2012/chart" uri="{CE6537A1-D6FC-4f65-9D91-7224C49458BB}"/>
              </c:extLst>
            </c:dLbl>
            <c:dLbl>
              <c:idx val="1"/>
              <c:layout>
                <c:manualLayout>
                  <c:x val="-1.4571847007998223E-3"/>
                  <c:y val="-2.7133737277055103E-2"/>
                </c:manualLayout>
              </c:layout>
              <c:tx>
                <c:rich>
                  <a:bodyPr/>
                  <a:lstStyle/>
                  <a:p>
                    <a:r>
                      <a:rPr lang="en-US" sz="1400" b="1" dirty="0">
                        <a:solidFill>
                          <a:schemeClr val="bg1"/>
                        </a:solidFill>
                        <a:latin typeface="Constantia" pitchFamily="18" charset="0"/>
                      </a:rPr>
                      <a:t>9 096 155,00</a:t>
                    </a:r>
                  </a:p>
                </c:rich>
              </c:tx>
              <c:showVal val="1"/>
              <c:extLst>
                <c:ext xmlns:c15="http://schemas.microsoft.com/office/drawing/2012/chart" uri="{CE6537A1-D6FC-4f65-9D91-7224C49458BB}"/>
              </c:extLst>
            </c:dLbl>
            <c:dLbl>
              <c:idx val="2"/>
              <c:layout>
                <c:manualLayout>
                  <c:x val="-1.4571847007998221E-2"/>
                  <c:y val="-5.1554100826403902E-2"/>
                </c:manualLayout>
              </c:layout>
              <c:tx>
                <c:rich>
                  <a:bodyPr/>
                  <a:lstStyle/>
                  <a:p>
                    <a:r>
                      <a:rPr lang="en-US" sz="1400" b="1" dirty="0">
                        <a:solidFill>
                          <a:schemeClr val="bg1"/>
                        </a:solidFill>
                        <a:latin typeface="Constantia" pitchFamily="18" charset="0"/>
                      </a:rPr>
                      <a:t>21 207 955,50</a:t>
                    </a:r>
                  </a:p>
                </c:rich>
              </c:tx>
              <c:showVal val="1"/>
              <c:extLst>
                <c:ext xmlns:c15="http://schemas.microsoft.com/office/drawing/2012/chart" uri="{CE6537A1-D6FC-4f65-9D91-7224C49458BB}"/>
              </c:extLst>
            </c:dLbl>
            <c:dLbl>
              <c:idx val="3"/>
              <c:layout>
                <c:manualLayout>
                  <c:x val="-7.2859235039991919E-3"/>
                  <c:y val="-2.9047413535248232E-2"/>
                </c:manualLayout>
              </c:layout>
              <c:tx>
                <c:rich>
                  <a:bodyPr/>
                  <a:lstStyle/>
                  <a:p>
                    <a:r>
                      <a:rPr lang="en-US" dirty="0"/>
                      <a:t>26 410 </a:t>
                    </a:r>
                    <a:r>
                      <a:rPr lang="en-US" dirty="0" smtClean="0"/>
                      <a:t>506</a:t>
                    </a:r>
                    <a:r>
                      <a:rPr lang="pl-PL" dirty="0" smtClean="0"/>
                      <a:t>,00</a:t>
                    </a:r>
                    <a:endParaRPr lang="en-US" dirty="0"/>
                  </a:p>
                </c:rich>
              </c:tx>
              <c:showVal val="1"/>
              <c:extLst>
                <c:ext xmlns:c15="http://schemas.microsoft.com/office/drawing/2012/chart" uri="{CE6537A1-D6FC-4f65-9D91-7224C49458BB}"/>
              </c:extLst>
            </c:dLbl>
            <c:spPr>
              <a:noFill/>
              <a:ln>
                <a:noFill/>
              </a:ln>
              <a:effectLst/>
            </c:spPr>
            <c:txPr>
              <a:bodyPr/>
              <a:lstStyle/>
              <a:p>
                <a:pPr>
                  <a:defRPr sz="1400" b="1">
                    <a:solidFill>
                      <a:schemeClr val="bg1"/>
                    </a:solidFill>
                    <a:latin typeface="Constantia" pitchFamily="18" charset="0"/>
                  </a:defRPr>
                </a:pPr>
                <a:endParaRPr lang="pl-PL"/>
              </a:p>
            </c:txPr>
            <c:showVal val="1"/>
            <c:extLst>
              <c:ext xmlns:c15="http://schemas.microsoft.com/office/drawing/2012/chart" uri="{CE6537A1-D6FC-4f65-9D91-7224C49458BB}">
                <c15:showLeaderLines val="0"/>
              </c:ext>
            </c:extLst>
          </c:dLbls>
          <c:cat>
            <c:strRef>
              <c:f>Arkusz1!$A$2:$A$5</c:f>
              <c:strCache>
                <c:ptCount val="4"/>
                <c:pt idx="0">
                  <c:v>Rok 1991</c:v>
                </c:pt>
                <c:pt idx="1">
                  <c:v>Rok 2000</c:v>
                </c:pt>
                <c:pt idx="2">
                  <c:v>Rok 2010</c:v>
                </c:pt>
                <c:pt idx="3">
                  <c:v>Rok 2015 (planowany)</c:v>
                </c:pt>
              </c:strCache>
            </c:strRef>
          </c:cat>
          <c:val>
            <c:numRef>
              <c:f>Arkusz1!$B$2:$B$5</c:f>
              <c:numCache>
                <c:formatCode>#,##0.00</c:formatCode>
                <c:ptCount val="4"/>
                <c:pt idx="0">
                  <c:v>483299.1</c:v>
                </c:pt>
                <c:pt idx="1">
                  <c:v>9096155</c:v>
                </c:pt>
                <c:pt idx="2">
                  <c:v>21207955.5</c:v>
                </c:pt>
                <c:pt idx="3" formatCode="#,##0">
                  <c:v>26410506</c:v>
                </c:pt>
              </c:numCache>
            </c:numRef>
          </c:val>
        </c:ser>
        <c:ser>
          <c:idx val="1"/>
          <c:order val="1"/>
          <c:tx>
            <c:strRef>
              <c:f>Arkusz1!$C$1</c:f>
              <c:strCache>
                <c:ptCount val="1"/>
                <c:pt idx="0">
                  <c:v>Wydatki</c:v>
                </c:pt>
              </c:strCache>
            </c:strRef>
          </c:tx>
          <c:dLbls>
            <c:dLbl>
              <c:idx val="0"/>
              <c:layout>
                <c:manualLayout>
                  <c:x val="3.2058063417596414E-2"/>
                  <c:y val="-4.6127353370992712E-2"/>
                </c:manualLayout>
              </c:layout>
              <c:tx>
                <c:rich>
                  <a:bodyPr/>
                  <a:lstStyle/>
                  <a:p>
                    <a:r>
                      <a:rPr lang="en-US" sz="1400" b="1" dirty="0">
                        <a:solidFill>
                          <a:schemeClr val="bg1"/>
                        </a:solidFill>
                        <a:latin typeface="Constantia" pitchFamily="18" charset="0"/>
                      </a:rPr>
                      <a:t>483 299,10</a:t>
                    </a:r>
                  </a:p>
                </c:rich>
              </c:tx>
              <c:showVal val="1"/>
              <c:extLst>
                <c:ext xmlns:c15="http://schemas.microsoft.com/office/drawing/2012/chart" uri="{CE6537A1-D6FC-4f65-9D91-7224C49458BB}"/>
              </c:extLst>
            </c:dLbl>
            <c:dLbl>
              <c:idx val="1"/>
              <c:layout>
                <c:manualLayout>
                  <c:x val="2.6229209875444248E-2"/>
                  <c:y val="-7.0547716920342812E-2"/>
                </c:manualLayout>
              </c:layout>
              <c:tx>
                <c:rich>
                  <a:bodyPr/>
                  <a:lstStyle/>
                  <a:p>
                    <a:r>
                      <a:rPr lang="en-US" sz="1400" b="1" dirty="0">
                        <a:solidFill>
                          <a:schemeClr val="bg1"/>
                        </a:solidFill>
                        <a:latin typeface="Constantia" pitchFamily="18" charset="0"/>
                      </a:rPr>
                      <a:t>9 172 437,00</a:t>
                    </a:r>
                  </a:p>
                </c:rich>
              </c:tx>
              <c:showVal val="1"/>
              <c:extLst>
                <c:ext xmlns:c15="http://schemas.microsoft.com/office/drawing/2012/chart" uri="{CE6537A1-D6FC-4f65-9D91-7224C49458BB}"/>
              </c:extLst>
            </c:dLbl>
            <c:dLbl>
              <c:idx val="2"/>
              <c:layout>
                <c:manualLayout>
                  <c:x val="3.2058063417596386E-2"/>
                  <c:y val="-3.5273858460171531E-2"/>
                </c:manualLayout>
              </c:layout>
              <c:tx>
                <c:rich>
                  <a:bodyPr/>
                  <a:lstStyle/>
                  <a:p>
                    <a:r>
                      <a:rPr lang="en-US" sz="1400" b="1" dirty="0">
                        <a:solidFill>
                          <a:schemeClr val="bg1"/>
                        </a:solidFill>
                        <a:latin typeface="Constantia" pitchFamily="18" charset="0"/>
                      </a:rPr>
                      <a:t>20 596 710,50</a:t>
                    </a:r>
                  </a:p>
                </c:rich>
              </c:tx>
              <c:showVal val="1"/>
              <c:extLst>
                <c:ext xmlns:c15="http://schemas.microsoft.com/office/drawing/2012/chart" uri="{CE6537A1-D6FC-4f65-9D91-7224C49458BB}"/>
              </c:extLst>
            </c:dLbl>
            <c:dLbl>
              <c:idx val="3"/>
              <c:layout>
                <c:manualLayout>
                  <c:x val="3.6429617519996037E-2"/>
                  <c:y val="-5.9685675950536123E-2"/>
                </c:manualLayout>
              </c:layout>
              <c:tx>
                <c:rich>
                  <a:bodyPr/>
                  <a:lstStyle/>
                  <a:p>
                    <a:r>
                      <a:rPr lang="en-US" dirty="0"/>
                      <a:t>27 044 </a:t>
                    </a:r>
                    <a:r>
                      <a:rPr lang="en-US" dirty="0" smtClean="0"/>
                      <a:t>306</a:t>
                    </a:r>
                    <a:r>
                      <a:rPr lang="pl-PL" dirty="0" smtClean="0"/>
                      <a:t>,00</a:t>
                    </a:r>
                    <a:endParaRPr lang="en-US" dirty="0"/>
                  </a:p>
                </c:rich>
              </c:tx>
              <c:showVal val="1"/>
              <c:extLst>
                <c:ext xmlns:c15="http://schemas.microsoft.com/office/drawing/2012/chart" uri="{CE6537A1-D6FC-4f65-9D91-7224C49458BB}"/>
              </c:extLst>
            </c:dLbl>
            <c:spPr>
              <a:noFill/>
              <a:ln>
                <a:noFill/>
              </a:ln>
              <a:effectLst/>
            </c:spPr>
            <c:txPr>
              <a:bodyPr/>
              <a:lstStyle/>
              <a:p>
                <a:pPr>
                  <a:defRPr sz="1400" b="1">
                    <a:solidFill>
                      <a:schemeClr val="bg1"/>
                    </a:solidFill>
                    <a:latin typeface="Constantia" pitchFamily="18" charset="0"/>
                  </a:defRPr>
                </a:pPr>
                <a:endParaRPr lang="pl-PL"/>
              </a:p>
            </c:txPr>
            <c:showVal val="1"/>
            <c:extLst>
              <c:ext xmlns:c15="http://schemas.microsoft.com/office/drawing/2012/chart" uri="{CE6537A1-D6FC-4f65-9D91-7224C49458BB}">
                <c15:showLeaderLines val="0"/>
              </c:ext>
            </c:extLst>
          </c:dLbls>
          <c:cat>
            <c:strRef>
              <c:f>Arkusz1!$A$2:$A$5</c:f>
              <c:strCache>
                <c:ptCount val="4"/>
                <c:pt idx="0">
                  <c:v>Rok 1991</c:v>
                </c:pt>
                <c:pt idx="1">
                  <c:v>Rok 2000</c:v>
                </c:pt>
                <c:pt idx="2">
                  <c:v>Rok 2010</c:v>
                </c:pt>
                <c:pt idx="3">
                  <c:v>Rok 2015 (planowany)</c:v>
                </c:pt>
              </c:strCache>
            </c:strRef>
          </c:cat>
          <c:val>
            <c:numRef>
              <c:f>Arkusz1!$C$2:$C$5</c:f>
              <c:numCache>
                <c:formatCode>#,##0.00</c:formatCode>
                <c:ptCount val="4"/>
                <c:pt idx="0">
                  <c:v>483299.1</c:v>
                </c:pt>
                <c:pt idx="1">
                  <c:v>9172437</c:v>
                </c:pt>
                <c:pt idx="2">
                  <c:v>20596710.5</c:v>
                </c:pt>
                <c:pt idx="3" formatCode="#,##0">
                  <c:v>27044306</c:v>
                </c:pt>
              </c:numCache>
            </c:numRef>
          </c:val>
        </c:ser>
        <c:dLbls>
          <c:showVal val="1"/>
        </c:dLbls>
        <c:shape val="box"/>
        <c:axId val="82110720"/>
        <c:axId val="92812416"/>
        <c:axId val="0"/>
      </c:bar3DChart>
      <c:catAx>
        <c:axId val="82110720"/>
        <c:scaling>
          <c:orientation val="minMax"/>
        </c:scaling>
        <c:axPos val="b"/>
        <c:numFmt formatCode="General" sourceLinked="1"/>
        <c:majorTickMark val="none"/>
        <c:tickLblPos val="nextTo"/>
        <c:txPr>
          <a:bodyPr rot="-60000000" vert="horz"/>
          <a:lstStyle/>
          <a:p>
            <a:pPr>
              <a:defRPr b="0" i="1">
                <a:solidFill>
                  <a:schemeClr val="tx1"/>
                </a:solidFill>
                <a:latin typeface="Constantia" pitchFamily="18" charset="0"/>
              </a:defRPr>
            </a:pPr>
            <a:endParaRPr lang="pl-PL"/>
          </a:p>
        </c:txPr>
        <c:crossAx val="92812416"/>
        <c:crosses val="autoZero"/>
        <c:auto val="1"/>
        <c:lblAlgn val="ctr"/>
        <c:lblOffset val="100"/>
      </c:catAx>
      <c:valAx>
        <c:axId val="92812416"/>
        <c:scaling>
          <c:orientation val="minMax"/>
        </c:scaling>
        <c:delete val="1"/>
        <c:axPos val="l"/>
        <c:numFmt formatCode="#,##0.00" sourceLinked="1"/>
        <c:majorTickMark val="none"/>
        <c:tickLblPos val="nextTo"/>
        <c:crossAx val="82110720"/>
        <c:crosses val="autoZero"/>
        <c:crossBetween val="between"/>
      </c:valAx>
    </c:plotArea>
    <c:legend>
      <c:legendPos val="t"/>
      <c:layout/>
      <c:txPr>
        <a:bodyPr/>
        <a:lstStyle/>
        <a:p>
          <a:pPr>
            <a:defRPr sz="1600" b="1">
              <a:solidFill>
                <a:schemeClr val="bg1"/>
              </a:solidFill>
              <a:latin typeface="Constantia" pitchFamily="18" charset="0"/>
            </a:defRPr>
          </a:pPr>
          <a:endParaRPr lang="pl-PL"/>
        </a:p>
      </c:txPr>
    </c:legend>
    <c:plotVisOnly val="1"/>
    <c:dispBlanksAs val="gap"/>
  </c:chart>
  <c:txPr>
    <a:bodyPr/>
    <a:lstStyle/>
    <a:p>
      <a:pPr>
        <a:defRPr sz="1800"/>
      </a:pPr>
      <a:endParaRPr lang="pl-PL"/>
    </a:p>
  </c:txPr>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7" name="Trójkąt równoramienny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ytuł 7"/>
          <p:cNvSpPr>
            <a:spLocks noGrp="1"/>
          </p:cNvSpPr>
          <p:nvPr>
            <p:ph type="ctrTitle"/>
          </p:nvPr>
        </p:nvSpPr>
        <p:spPr>
          <a:xfrm>
            <a:off x="540544" y="776288"/>
            <a:ext cx="8062912" cy="1470025"/>
          </a:xfrm>
        </p:spPr>
        <p:txBody>
          <a:bodyPr anchor="b">
            <a:normAutofit/>
          </a:bodyPr>
          <a:lstStyle>
            <a:lvl1pPr algn="r">
              <a:defRPr sz="4400"/>
            </a:lvl1pPr>
          </a:lstStyle>
          <a:p>
            <a:r>
              <a:rPr kumimoji="0" lang="pl-PL" smtClean="0"/>
              <a:t>Kliknij, aby edytować styl</a:t>
            </a:r>
            <a:endParaRPr kumimoji="0" lang="en-US"/>
          </a:p>
        </p:txBody>
      </p:sp>
      <p:sp>
        <p:nvSpPr>
          <p:cNvPr id="9" name="Podtytuł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28" name="Symbol zastępczy daty 27"/>
          <p:cNvSpPr>
            <a:spLocks noGrp="1"/>
          </p:cNvSpPr>
          <p:nvPr>
            <p:ph type="dt" sz="half" idx="10"/>
          </p:nvPr>
        </p:nvSpPr>
        <p:spPr>
          <a:xfrm>
            <a:off x="1371600" y="6012656"/>
            <a:ext cx="5791200" cy="365125"/>
          </a:xfrm>
        </p:spPr>
        <p:txBody>
          <a:bodyPr tIns="0" bIns="0" anchor="t"/>
          <a:lstStyle>
            <a:lvl1pPr algn="r">
              <a:defRPr sz="1000"/>
            </a:lvl1pPr>
          </a:lstStyle>
          <a:p>
            <a:fld id="{EA9A7EA5-8442-4C21-BEB0-946995FF921F}" type="datetimeFigureOut">
              <a:rPr lang="pl-PL" smtClean="0"/>
              <a:pPr/>
              <a:t>2015-11-16</a:t>
            </a:fld>
            <a:endParaRPr lang="pl-PL"/>
          </a:p>
        </p:txBody>
      </p:sp>
      <p:sp>
        <p:nvSpPr>
          <p:cNvPr id="17" name="Symbol zastępczy stopki 16"/>
          <p:cNvSpPr>
            <a:spLocks noGrp="1"/>
          </p:cNvSpPr>
          <p:nvPr>
            <p:ph type="ftr" sz="quarter" idx="11"/>
          </p:nvPr>
        </p:nvSpPr>
        <p:spPr>
          <a:xfrm>
            <a:off x="1371600" y="5650704"/>
            <a:ext cx="5791200" cy="365125"/>
          </a:xfrm>
        </p:spPr>
        <p:txBody>
          <a:bodyPr tIns="0" bIns="0" anchor="b"/>
          <a:lstStyle>
            <a:lvl1pPr algn="r">
              <a:defRPr sz="1100"/>
            </a:lvl1pPr>
          </a:lstStyle>
          <a:p>
            <a:endParaRPr lang="pl-PL"/>
          </a:p>
        </p:txBody>
      </p:sp>
      <p:sp>
        <p:nvSpPr>
          <p:cNvPr id="29" name="Symbol zastępczy numeru slajdu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84ABF4E4-EA00-4244-8F12-543AAB7FEE94}" type="slidenum">
              <a:rPr lang="pl-PL" smtClean="0"/>
              <a:pPr/>
              <a:t>‹#›</a:t>
            </a:fld>
            <a:endParaRPr lang="pl-PL"/>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EA9A7EA5-8442-4C21-BEB0-946995FF921F}" type="datetimeFigureOut">
              <a:rPr lang="pl-PL" smtClean="0"/>
              <a:pPr/>
              <a:t>2015-11-16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4ABF4E4-EA00-4244-8F12-543AAB7FEE94}" type="slidenum">
              <a:rPr lang="pl-PL" smtClean="0"/>
              <a:pPr/>
              <a:t>‹#›</a:t>
            </a:fld>
            <a:endParaRPr lang="pl-PL"/>
          </a:p>
        </p:txBody>
      </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81800" y="381000"/>
            <a:ext cx="1905000" cy="5486400"/>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381000"/>
            <a:ext cx="6248400" cy="5486400"/>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EA9A7EA5-8442-4C21-BEB0-946995FF921F}" type="datetimeFigureOut">
              <a:rPr lang="pl-PL" smtClean="0"/>
              <a:pPr/>
              <a:t>2015-11-16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4ABF4E4-EA00-4244-8F12-543AAB7FEE94}" type="slidenum">
              <a:rPr lang="pl-PL" smtClean="0"/>
              <a:pPr/>
              <a:t>‹#›</a:t>
            </a:fld>
            <a:endParaRPr lang="pl-PL"/>
          </a:p>
        </p:txBody>
      </p: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8" name="Prostokąt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Łącznik prosty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Tytuł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pl-PL" smtClean="0"/>
              <a:t>Kliknij, aby edytować styl</a:t>
            </a:r>
            <a:endParaRPr kumimoji="0" lang="en-US"/>
          </a:p>
        </p:txBody>
      </p:sp>
      <p:sp>
        <p:nvSpPr>
          <p:cNvPr id="25" name="Podtytuł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sp>
        <p:nvSpPr>
          <p:cNvPr id="31" name="Symbol zastępczy daty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66221E02-25CB-4963-84BC-0813985E7D90}" type="datetimeFigureOut">
              <a:rPr lang="pl-PL"/>
              <a:pPr/>
              <a:t>2015-11-16</a:t>
            </a:fld>
            <a:endParaRPr lang="pl-PL"/>
          </a:p>
        </p:txBody>
      </p:sp>
      <p:sp>
        <p:nvSpPr>
          <p:cNvPr id="18" name="Symbol zastępczy stopki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pl-PL"/>
          </a:p>
        </p:txBody>
      </p:sp>
      <p:sp>
        <p:nvSpPr>
          <p:cNvPr id="29" name="Symbol zastępczy numeru slajdu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589B7C76-EFF2-4CD8-A475-4750F11B4BC6}" type="slidenum">
              <a:rPr lang="pl-PL"/>
              <a:pPr/>
              <a:t>‹#›</a:t>
            </a:fld>
            <a:endParaRPr lang="pl-PL"/>
          </a:p>
        </p:txBody>
      </p:sp>
    </p:spTree>
    <p:extLst>
      <p:ext uri="{BB962C8B-B14F-4D97-AF65-F5344CB8AC3E}">
        <p14:creationId xmlns:p14="http://schemas.microsoft.com/office/powerpoint/2010/main" xmlns="" val="2470916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66221E02-25CB-4963-84BC-0813985E7D90}" type="datetimeFigureOut">
              <a:rPr lang="pl-PL" smtClean="0">
                <a:solidFill>
                  <a:srgbClr val="1F497D"/>
                </a:solidFill>
              </a:rPr>
              <a:pPr/>
              <a:t>2015-11-16</a:t>
            </a:fld>
            <a:endParaRPr lang="pl-PL">
              <a:solidFill>
                <a:srgbClr val="1F497D"/>
              </a:solidFill>
            </a:endParaRPr>
          </a:p>
        </p:txBody>
      </p:sp>
      <p:sp>
        <p:nvSpPr>
          <p:cNvPr id="5" name="Symbol zastępczy stopki 4"/>
          <p:cNvSpPr>
            <a:spLocks noGrp="1"/>
          </p:cNvSpPr>
          <p:nvPr>
            <p:ph type="ftr" sz="quarter" idx="11"/>
          </p:nvPr>
        </p:nvSpPr>
        <p:spPr/>
        <p:txBody>
          <a:bodyPr/>
          <a:lstStyle>
            <a:extLst/>
          </a:lstStyle>
          <a:p>
            <a:endParaRPr lang="pl-PL">
              <a:solidFill>
                <a:srgbClr val="1F497D"/>
              </a:solidFill>
            </a:endParaRPr>
          </a:p>
        </p:txBody>
      </p:sp>
      <p:sp>
        <p:nvSpPr>
          <p:cNvPr id="6" name="Symbol zastępczy numeru slajdu 5"/>
          <p:cNvSpPr>
            <a:spLocks noGrp="1"/>
          </p:cNvSpPr>
          <p:nvPr>
            <p:ph type="sldNum" sz="quarter" idx="12"/>
          </p:nvPr>
        </p:nvSpPr>
        <p:spPr/>
        <p:txBody>
          <a:bodyPr/>
          <a:lstStyle>
            <a:extLst/>
          </a:lstStyle>
          <a:p>
            <a:fld id="{589B7C76-EFF2-4CD8-A475-4750F11B4BC6}" type="slidenum">
              <a:rPr lang="pl-PL" smtClean="0">
                <a:solidFill>
                  <a:srgbClr val="1F497D"/>
                </a:solidFill>
              </a:rPr>
              <a:pPr/>
              <a:t>‹#›</a:t>
            </a:fld>
            <a:endParaRPr lang="pl-PL">
              <a:solidFill>
                <a:srgbClr val="1F497D"/>
              </a:solidFill>
            </a:endParaRPr>
          </a:p>
        </p:txBody>
      </p:sp>
    </p:spTree>
    <p:extLst>
      <p:ext uri="{BB962C8B-B14F-4D97-AF65-F5344CB8AC3E}">
        <p14:creationId xmlns:p14="http://schemas.microsoft.com/office/powerpoint/2010/main" xmlns="" val="1682176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66221E02-25CB-4963-84BC-0813985E7D90}" type="datetimeFigureOut">
              <a:rPr lang="pl-PL" smtClean="0">
                <a:solidFill>
                  <a:srgbClr val="1F497D"/>
                </a:solidFill>
              </a:rPr>
              <a:pPr/>
              <a:t>2015-11-16</a:t>
            </a:fld>
            <a:endParaRPr lang="pl-PL">
              <a:solidFill>
                <a:srgbClr val="1F497D"/>
              </a:solidFill>
            </a:endParaRPr>
          </a:p>
        </p:txBody>
      </p:sp>
      <p:sp>
        <p:nvSpPr>
          <p:cNvPr id="5" name="Symbol zastępczy stopki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pl-PL">
              <a:solidFill>
                <a:srgbClr val="1F497D"/>
              </a:solidFill>
            </a:endParaRPr>
          </a:p>
        </p:txBody>
      </p:sp>
      <p:sp>
        <p:nvSpPr>
          <p:cNvPr id="6" name="Symbol zastępczy numeru slajdu 5"/>
          <p:cNvSpPr>
            <a:spLocks noGrp="1"/>
          </p:cNvSpPr>
          <p:nvPr>
            <p:ph type="sldNum" sz="quarter" idx="12"/>
          </p:nvPr>
        </p:nvSpPr>
        <p:spPr>
          <a:xfrm>
            <a:off x="6733952" y="6555112"/>
            <a:ext cx="588336" cy="228600"/>
          </a:xfrm>
        </p:spPr>
        <p:txBody>
          <a:bodyPr/>
          <a:lstStyle>
            <a:extLst/>
          </a:lstStyle>
          <a:p>
            <a:fld id="{589B7C76-EFF2-4CD8-A475-4750F11B4BC6}" type="slidenum">
              <a:rPr lang="pl-PL" smtClean="0">
                <a:solidFill>
                  <a:srgbClr val="1F497D"/>
                </a:solidFill>
              </a:rPr>
              <a:pPr/>
              <a:t>‹#›</a:t>
            </a:fld>
            <a:endParaRPr lang="pl-PL">
              <a:solidFill>
                <a:srgbClr val="1F497D"/>
              </a:solidFill>
            </a:endParaRPr>
          </a:p>
        </p:txBody>
      </p:sp>
    </p:spTree>
    <p:extLst>
      <p:ext uri="{BB962C8B-B14F-4D97-AF65-F5344CB8AC3E}">
        <p14:creationId xmlns:p14="http://schemas.microsoft.com/office/powerpoint/2010/main" xmlns="" val="4015257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320040"/>
            <a:ext cx="7242048" cy="1143000"/>
          </a:xfrm>
        </p:spPr>
        <p:txBody>
          <a:bodyPr/>
          <a:lstStyle>
            <a:extLst/>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66221E02-25CB-4963-84BC-0813985E7D90}" type="datetimeFigureOut">
              <a:rPr lang="pl-PL" smtClean="0">
                <a:solidFill>
                  <a:srgbClr val="1F497D"/>
                </a:solidFill>
              </a:rPr>
              <a:pPr/>
              <a:t>2015-11-16</a:t>
            </a:fld>
            <a:endParaRPr lang="pl-PL">
              <a:solidFill>
                <a:srgbClr val="1F497D"/>
              </a:solidFill>
            </a:endParaRPr>
          </a:p>
        </p:txBody>
      </p:sp>
      <p:sp>
        <p:nvSpPr>
          <p:cNvPr id="6" name="Symbol zastępczy stopki 5"/>
          <p:cNvSpPr>
            <a:spLocks noGrp="1"/>
          </p:cNvSpPr>
          <p:nvPr>
            <p:ph type="ftr" sz="quarter" idx="11"/>
          </p:nvPr>
        </p:nvSpPr>
        <p:spPr/>
        <p:txBody>
          <a:bodyPr/>
          <a:lstStyle>
            <a:extLst/>
          </a:lstStyle>
          <a:p>
            <a:endParaRPr lang="pl-PL">
              <a:solidFill>
                <a:srgbClr val="1F497D"/>
              </a:solidFill>
            </a:endParaRPr>
          </a:p>
        </p:txBody>
      </p:sp>
      <p:sp>
        <p:nvSpPr>
          <p:cNvPr id="7" name="Symbol zastępczy numeru slajdu 6"/>
          <p:cNvSpPr>
            <a:spLocks noGrp="1"/>
          </p:cNvSpPr>
          <p:nvPr>
            <p:ph type="sldNum" sz="quarter" idx="12"/>
          </p:nvPr>
        </p:nvSpPr>
        <p:spPr/>
        <p:txBody>
          <a:bodyPr/>
          <a:lstStyle>
            <a:extLst/>
          </a:lstStyle>
          <a:p>
            <a:fld id="{589B7C76-EFF2-4CD8-A475-4750F11B4BC6}" type="slidenum">
              <a:rPr lang="pl-PL" smtClean="0">
                <a:solidFill>
                  <a:srgbClr val="1F497D"/>
                </a:solidFill>
              </a:rPr>
              <a:pPr/>
              <a:t>‹#›</a:t>
            </a:fld>
            <a:endParaRPr lang="pl-PL">
              <a:solidFill>
                <a:srgbClr val="1F497D"/>
              </a:solidFill>
            </a:endParaRPr>
          </a:p>
        </p:txBody>
      </p:sp>
    </p:spTree>
    <p:extLst>
      <p:ext uri="{BB962C8B-B14F-4D97-AF65-F5344CB8AC3E}">
        <p14:creationId xmlns:p14="http://schemas.microsoft.com/office/powerpoint/2010/main" xmlns="" val="3012045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320040"/>
            <a:ext cx="7242048" cy="1143000"/>
          </a:xfrm>
        </p:spPr>
        <p:txBody>
          <a:bodyPr anchor="b"/>
          <a:lstStyle>
            <a:lvl1pPr>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fld id="{66221E02-25CB-4963-84BC-0813985E7D90}" type="datetimeFigureOut">
              <a:rPr lang="pl-PL" smtClean="0">
                <a:solidFill>
                  <a:srgbClr val="1F497D"/>
                </a:solidFill>
              </a:rPr>
              <a:pPr/>
              <a:t>2015-11-16</a:t>
            </a:fld>
            <a:endParaRPr lang="pl-PL">
              <a:solidFill>
                <a:srgbClr val="1F497D"/>
              </a:solidFill>
            </a:endParaRPr>
          </a:p>
        </p:txBody>
      </p:sp>
      <p:sp>
        <p:nvSpPr>
          <p:cNvPr id="8" name="Symbol zastępczy stopki 7"/>
          <p:cNvSpPr>
            <a:spLocks noGrp="1"/>
          </p:cNvSpPr>
          <p:nvPr>
            <p:ph type="ftr" sz="quarter" idx="11"/>
          </p:nvPr>
        </p:nvSpPr>
        <p:spPr/>
        <p:txBody>
          <a:bodyPr/>
          <a:lstStyle>
            <a:extLst/>
          </a:lstStyle>
          <a:p>
            <a:endParaRPr lang="pl-PL">
              <a:solidFill>
                <a:srgbClr val="1F497D"/>
              </a:solidFill>
            </a:endParaRPr>
          </a:p>
        </p:txBody>
      </p:sp>
      <p:sp>
        <p:nvSpPr>
          <p:cNvPr id="9" name="Symbol zastępczy numeru slajdu 8"/>
          <p:cNvSpPr>
            <a:spLocks noGrp="1"/>
          </p:cNvSpPr>
          <p:nvPr>
            <p:ph type="sldNum" sz="quarter" idx="12"/>
          </p:nvPr>
        </p:nvSpPr>
        <p:spPr/>
        <p:txBody>
          <a:bodyPr/>
          <a:lstStyle>
            <a:extLst/>
          </a:lstStyle>
          <a:p>
            <a:fld id="{589B7C76-EFF2-4CD8-A475-4750F11B4BC6}" type="slidenum">
              <a:rPr lang="pl-PL" smtClean="0">
                <a:solidFill>
                  <a:srgbClr val="1F497D"/>
                </a:solidFill>
              </a:rPr>
              <a:pPr/>
              <a:t>‹#›</a:t>
            </a:fld>
            <a:endParaRPr lang="pl-PL">
              <a:solidFill>
                <a:srgbClr val="1F497D"/>
              </a:solidFill>
            </a:endParaRPr>
          </a:p>
        </p:txBody>
      </p:sp>
    </p:spTree>
    <p:extLst>
      <p:ext uri="{BB962C8B-B14F-4D97-AF65-F5344CB8AC3E}">
        <p14:creationId xmlns:p14="http://schemas.microsoft.com/office/powerpoint/2010/main" xmlns="" val="2598743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320040"/>
            <a:ext cx="7242048" cy="1143000"/>
          </a:xfrm>
        </p:spPr>
        <p:txBody>
          <a:bodyPr/>
          <a:lstStyle>
            <a:extLst/>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extLst/>
          </a:lstStyle>
          <a:p>
            <a:fld id="{66221E02-25CB-4963-84BC-0813985E7D90}" type="datetimeFigureOut">
              <a:rPr lang="pl-PL" smtClean="0">
                <a:solidFill>
                  <a:srgbClr val="1F497D"/>
                </a:solidFill>
              </a:rPr>
              <a:pPr/>
              <a:t>2015-11-16</a:t>
            </a:fld>
            <a:endParaRPr lang="pl-PL">
              <a:solidFill>
                <a:srgbClr val="1F497D"/>
              </a:solidFill>
            </a:endParaRPr>
          </a:p>
        </p:txBody>
      </p:sp>
      <p:sp>
        <p:nvSpPr>
          <p:cNvPr id="4" name="Symbol zastępczy stopki 3"/>
          <p:cNvSpPr>
            <a:spLocks noGrp="1"/>
          </p:cNvSpPr>
          <p:nvPr>
            <p:ph type="ftr" sz="quarter" idx="11"/>
          </p:nvPr>
        </p:nvSpPr>
        <p:spPr/>
        <p:txBody>
          <a:bodyPr/>
          <a:lstStyle>
            <a:extLst/>
          </a:lstStyle>
          <a:p>
            <a:endParaRPr lang="pl-PL">
              <a:solidFill>
                <a:srgbClr val="1F497D"/>
              </a:solidFill>
            </a:endParaRPr>
          </a:p>
        </p:txBody>
      </p:sp>
      <p:sp>
        <p:nvSpPr>
          <p:cNvPr id="5" name="Symbol zastępczy numeru slajdu 4"/>
          <p:cNvSpPr>
            <a:spLocks noGrp="1"/>
          </p:cNvSpPr>
          <p:nvPr>
            <p:ph type="sldNum" sz="quarter" idx="12"/>
          </p:nvPr>
        </p:nvSpPr>
        <p:spPr/>
        <p:txBody>
          <a:bodyPr/>
          <a:lstStyle>
            <a:extLst/>
          </a:lstStyle>
          <a:p>
            <a:fld id="{589B7C76-EFF2-4CD8-A475-4750F11B4BC6}" type="slidenum">
              <a:rPr lang="pl-PL" smtClean="0">
                <a:solidFill>
                  <a:srgbClr val="1F497D"/>
                </a:solidFill>
              </a:rPr>
              <a:pPr/>
              <a:t>‹#›</a:t>
            </a:fld>
            <a:endParaRPr lang="pl-PL">
              <a:solidFill>
                <a:srgbClr val="1F497D"/>
              </a:solidFill>
            </a:endParaRPr>
          </a:p>
        </p:txBody>
      </p:sp>
    </p:spTree>
    <p:extLst>
      <p:ext uri="{BB962C8B-B14F-4D97-AF65-F5344CB8AC3E}">
        <p14:creationId xmlns:p14="http://schemas.microsoft.com/office/powerpoint/2010/main" xmlns="" val="2095753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solidFill>
                  <a:schemeClr val="tx2"/>
                </a:solidFill>
              </a:defRPr>
            </a:lvl1pPr>
            <a:extLst/>
          </a:lstStyle>
          <a:p>
            <a:fld id="{66221E02-25CB-4963-84BC-0813985E7D90}" type="datetimeFigureOut">
              <a:rPr lang="pl-PL" smtClean="0">
                <a:solidFill>
                  <a:srgbClr val="1F497D"/>
                </a:solidFill>
              </a:rPr>
              <a:pPr/>
              <a:t>2015-11-16</a:t>
            </a:fld>
            <a:endParaRPr lang="pl-PL">
              <a:solidFill>
                <a:srgbClr val="1F497D"/>
              </a:solidFill>
            </a:endParaRPr>
          </a:p>
        </p:txBody>
      </p:sp>
      <p:sp>
        <p:nvSpPr>
          <p:cNvPr id="3" name="Symbol zastępczy stopki 2"/>
          <p:cNvSpPr>
            <a:spLocks noGrp="1"/>
          </p:cNvSpPr>
          <p:nvPr>
            <p:ph type="ftr" sz="quarter" idx="11"/>
          </p:nvPr>
        </p:nvSpPr>
        <p:spPr/>
        <p:txBody>
          <a:bodyPr/>
          <a:lstStyle>
            <a:lvl1pPr>
              <a:defRPr>
                <a:solidFill>
                  <a:schemeClr val="tx2"/>
                </a:solidFill>
              </a:defRPr>
            </a:lvl1pPr>
            <a:extLst/>
          </a:lstStyle>
          <a:p>
            <a:endParaRPr lang="pl-PL">
              <a:solidFill>
                <a:srgbClr val="1F497D"/>
              </a:solidFill>
            </a:endParaRPr>
          </a:p>
        </p:txBody>
      </p:sp>
      <p:sp>
        <p:nvSpPr>
          <p:cNvPr id="4" name="Symbol zastępczy numeru slajdu 3"/>
          <p:cNvSpPr>
            <a:spLocks noGrp="1"/>
          </p:cNvSpPr>
          <p:nvPr>
            <p:ph type="sldNum" sz="quarter" idx="12"/>
          </p:nvPr>
        </p:nvSpPr>
        <p:spPr/>
        <p:txBody>
          <a:bodyPr/>
          <a:lstStyle>
            <a:extLst/>
          </a:lstStyle>
          <a:p>
            <a:fld id="{589B7C76-EFF2-4CD8-A475-4750F11B4BC6}" type="slidenum">
              <a:rPr lang="pl-PL" smtClean="0">
                <a:solidFill>
                  <a:srgbClr val="1F497D"/>
                </a:solidFill>
              </a:rPr>
              <a:pPr/>
              <a:t>‹#›</a:t>
            </a:fld>
            <a:endParaRPr lang="pl-PL">
              <a:solidFill>
                <a:srgbClr val="1F497D"/>
              </a:solidFill>
            </a:endParaRPr>
          </a:p>
        </p:txBody>
      </p:sp>
    </p:spTree>
    <p:extLst>
      <p:ext uri="{BB962C8B-B14F-4D97-AF65-F5344CB8AC3E}">
        <p14:creationId xmlns:p14="http://schemas.microsoft.com/office/powerpoint/2010/main" xmlns="" val="3966478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66221E02-25CB-4963-84BC-0813985E7D90}" type="datetimeFigureOut">
              <a:rPr lang="pl-PL" smtClean="0">
                <a:solidFill>
                  <a:srgbClr val="1F497D"/>
                </a:solidFill>
              </a:rPr>
              <a:pPr/>
              <a:t>2015-11-16</a:t>
            </a:fld>
            <a:endParaRPr lang="pl-PL">
              <a:solidFill>
                <a:srgbClr val="1F497D"/>
              </a:solidFill>
            </a:endParaRPr>
          </a:p>
        </p:txBody>
      </p:sp>
      <p:sp>
        <p:nvSpPr>
          <p:cNvPr id="6" name="Symbol zastępczy stopki 5"/>
          <p:cNvSpPr>
            <a:spLocks noGrp="1"/>
          </p:cNvSpPr>
          <p:nvPr>
            <p:ph type="ftr" sz="quarter" idx="11"/>
          </p:nvPr>
        </p:nvSpPr>
        <p:spPr/>
        <p:txBody>
          <a:bodyPr/>
          <a:lstStyle>
            <a:extLst/>
          </a:lstStyle>
          <a:p>
            <a:endParaRPr lang="pl-PL">
              <a:solidFill>
                <a:srgbClr val="1F497D"/>
              </a:solidFill>
            </a:endParaRPr>
          </a:p>
        </p:txBody>
      </p:sp>
      <p:sp>
        <p:nvSpPr>
          <p:cNvPr id="7" name="Symbol zastępczy numeru slajdu 6"/>
          <p:cNvSpPr>
            <a:spLocks noGrp="1"/>
          </p:cNvSpPr>
          <p:nvPr>
            <p:ph type="sldNum" sz="quarter" idx="12"/>
          </p:nvPr>
        </p:nvSpPr>
        <p:spPr/>
        <p:txBody>
          <a:bodyPr/>
          <a:lstStyle>
            <a:extLst/>
          </a:lstStyle>
          <a:p>
            <a:fld id="{589B7C76-EFF2-4CD8-A475-4750F11B4BC6}" type="slidenum">
              <a:rPr lang="pl-PL" smtClean="0">
                <a:solidFill>
                  <a:srgbClr val="1F497D"/>
                </a:solidFill>
              </a:rPr>
              <a:pPr/>
              <a:t>‹#›</a:t>
            </a:fld>
            <a:endParaRPr lang="pl-PL">
              <a:solidFill>
                <a:srgbClr val="1F497D"/>
              </a:solidFill>
            </a:endParaRPr>
          </a:p>
        </p:txBody>
      </p:sp>
    </p:spTree>
    <p:extLst>
      <p:ext uri="{BB962C8B-B14F-4D97-AF65-F5344CB8AC3E}">
        <p14:creationId xmlns:p14="http://schemas.microsoft.com/office/powerpoint/2010/main" xmlns="" val="354297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67494"/>
            <a:ext cx="8229600" cy="1399032"/>
          </a:xfrm>
        </p:spPr>
        <p:txBody>
          <a:bodyPr/>
          <a:lstStyle/>
          <a:p>
            <a:r>
              <a:rPr kumimoji="0" lang="pl-PL" smtClean="0"/>
              <a:t>Kliknij, aby edytować styl</a:t>
            </a:r>
            <a:endParaRPr kumimoji="0" lang="en-US"/>
          </a:p>
        </p:txBody>
      </p:sp>
      <p:sp>
        <p:nvSpPr>
          <p:cNvPr id="3" name="Symbol zastępczy zawartości 2"/>
          <p:cNvSpPr>
            <a:spLocks noGrp="1"/>
          </p:cNvSpPr>
          <p:nvPr>
            <p:ph idx="1"/>
          </p:nvPr>
        </p:nvSpPr>
        <p:spPr>
          <a:xfrm>
            <a:off x="457200" y="1882808"/>
            <a:ext cx="8229600" cy="4572000"/>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a:xfrm>
            <a:off x="4791456" y="6480048"/>
            <a:ext cx="2133600" cy="301752"/>
          </a:xfrm>
        </p:spPr>
        <p:txBody>
          <a:bodyPr/>
          <a:lstStyle/>
          <a:p>
            <a:fld id="{EA9A7EA5-8442-4C21-BEB0-946995FF921F}" type="datetimeFigureOut">
              <a:rPr lang="pl-PL" smtClean="0"/>
              <a:pPr/>
              <a:t>2015-11-16</a:t>
            </a:fld>
            <a:endParaRPr lang="pl-PL"/>
          </a:p>
        </p:txBody>
      </p:sp>
      <p:sp>
        <p:nvSpPr>
          <p:cNvPr id="5" name="Symbol zastępczy stopki 4"/>
          <p:cNvSpPr>
            <a:spLocks noGrp="1"/>
          </p:cNvSpPr>
          <p:nvPr>
            <p:ph type="ftr" sz="quarter" idx="11"/>
          </p:nvPr>
        </p:nvSpPr>
        <p:spPr>
          <a:xfrm>
            <a:off x="457200" y="6480969"/>
            <a:ext cx="4260056" cy="300831"/>
          </a:xfrm>
        </p:spPr>
        <p:txBody>
          <a:bodyPr/>
          <a:lstStyle/>
          <a:p>
            <a:endParaRPr lang="pl-PL"/>
          </a:p>
        </p:txBody>
      </p:sp>
      <p:sp>
        <p:nvSpPr>
          <p:cNvPr id="6" name="Symbol zastępczy numeru slajdu 5"/>
          <p:cNvSpPr>
            <a:spLocks noGrp="1"/>
          </p:cNvSpPr>
          <p:nvPr>
            <p:ph type="sldNum" sz="quarter" idx="12"/>
          </p:nvPr>
        </p:nvSpPr>
        <p:spPr/>
        <p:txBody>
          <a:bodyPr/>
          <a:lstStyle/>
          <a:p>
            <a:fld id="{84ABF4E4-EA00-4244-8F12-543AAB7FEE94}" type="slidenum">
              <a:rPr lang="pl-PL" smtClean="0"/>
              <a:pPr/>
              <a:t>‹#›</a:t>
            </a:fld>
            <a:endParaRPr lang="pl-PL"/>
          </a:p>
        </p:txBody>
      </p:sp>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Prostokąt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Prostokąt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ytuł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pl-PL" smtClean="0"/>
              <a:t>Kliknij, aby edytować styl</a:t>
            </a:r>
            <a:endParaRPr kumimoji="0" lang="en-US" dirty="0"/>
          </a:p>
        </p:txBody>
      </p:sp>
      <p:sp>
        <p:nvSpPr>
          <p:cNvPr id="4" name="Symbol zastępczy tekstu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pl-PL" smtClean="0"/>
              <a:t>Kliknij, aby edytować style wzorca tekstu</a:t>
            </a:r>
          </a:p>
        </p:txBody>
      </p:sp>
      <p:sp>
        <p:nvSpPr>
          <p:cNvPr id="5" name="Symbol zastępczy daty 4"/>
          <p:cNvSpPr>
            <a:spLocks noGrp="1"/>
          </p:cNvSpPr>
          <p:nvPr>
            <p:ph type="dt" sz="half" idx="10"/>
          </p:nvPr>
        </p:nvSpPr>
        <p:spPr/>
        <p:txBody>
          <a:bodyPr/>
          <a:lstStyle>
            <a:extLst/>
          </a:lstStyle>
          <a:p>
            <a:fld id="{66221E02-25CB-4963-84BC-0813985E7D90}" type="datetimeFigureOut">
              <a:rPr lang="pl-PL" smtClean="0">
                <a:solidFill>
                  <a:srgbClr val="1F497D"/>
                </a:solidFill>
              </a:rPr>
              <a:pPr/>
              <a:t>2015-11-16</a:t>
            </a:fld>
            <a:endParaRPr lang="pl-PL">
              <a:solidFill>
                <a:srgbClr val="1F497D"/>
              </a:solidFill>
            </a:endParaRPr>
          </a:p>
        </p:txBody>
      </p:sp>
      <p:sp>
        <p:nvSpPr>
          <p:cNvPr id="6" name="Symbol zastępczy stopki 5"/>
          <p:cNvSpPr>
            <a:spLocks noGrp="1"/>
          </p:cNvSpPr>
          <p:nvPr>
            <p:ph type="ftr" sz="quarter" idx="11"/>
          </p:nvPr>
        </p:nvSpPr>
        <p:spPr/>
        <p:txBody>
          <a:bodyPr/>
          <a:lstStyle>
            <a:extLst/>
          </a:lstStyle>
          <a:p>
            <a:endParaRPr lang="pl-PL">
              <a:solidFill>
                <a:srgbClr val="1F497D"/>
              </a:solidFill>
            </a:endParaRPr>
          </a:p>
        </p:txBody>
      </p:sp>
      <p:sp>
        <p:nvSpPr>
          <p:cNvPr id="7" name="Symbol zastępczy numeru slajdu 6"/>
          <p:cNvSpPr>
            <a:spLocks noGrp="1"/>
          </p:cNvSpPr>
          <p:nvPr>
            <p:ph type="sldNum" sz="quarter" idx="12"/>
          </p:nvPr>
        </p:nvSpPr>
        <p:spPr/>
        <p:txBody>
          <a:bodyPr/>
          <a:lstStyle>
            <a:extLst/>
          </a:lstStyle>
          <a:p>
            <a:fld id="{589B7C76-EFF2-4CD8-A475-4750F11B4BC6}" type="slidenum">
              <a:rPr lang="pl-PL" smtClean="0">
                <a:solidFill>
                  <a:srgbClr val="1F497D"/>
                </a:solidFill>
              </a:rPr>
              <a:pPr/>
              <a:t>‹#›</a:t>
            </a:fld>
            <a:endParaRPr lang="pl-PL">
              <a:solidFill>
                <a:srgbClr val="1F497D"/>
              </a:solidFill>
            </a:endParaRPr>
          </a:p>
        </p:txBody>
      </p:sp>
      <p:sp>
        <p:nvSpPr>
          <p:cNvPr id="10" name="Symbol zastępczy obrazu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pl-PL" smtClean="0"/>
              <a:t>Kliknij ikonę, aby dodać obraz</a:t>
            </a:r>
            <a:endParaRPr kumimoji="0" lang="en-US" dirty="0"/>
          </a:p>
        </p:txBody>
      </p:sp>
    </p:spTree>
    <p:extLst>
      <p:ext uri="{BB962C8B-B14F-4D97-AF65-F5344CB8AC3E}">
        <p14:creationId xmlns:p14="http://schemas.microsoft.com/office/powerpoint/2010/main" xmlns="" val="69870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66221E02-25CB-4963-84BC-0813985E7D90}" type="datetimeFigureOut">
              <a:rPr lang="pl-PL" smtClean="0">
                <a:solidFill>
                  <a:srgbClr val="1F497D"/>
                </a:solidFill>
              </a:rPr>
              <a:pPr/>
              <a:t>2015-11-16</a:t>
            </a:fld>
            <a:endParaRPr lang="pl-PL">
              <a:solidFill>
                <a:srgbClr val="1F497D"/>
              </a:solidFill>
            </a:endParaRPr>
          </a:p>
        </p:txBody>
      </p:sp>
      <p:sp>
        <p:nvSpPr>
          <p:cNvPr id="5" name="Symbol zastępczy stopki 4"/>
          <p:cNvSpPr>
            <a:spLocks noGrp="1"/>
          </p:cNvSpPr>
          <p:nvPr>
            <p:ph type="ftr" sz="quarter" idx="11"/>
          </p:nvPr>
        </p:nvSpPr>
        <p:spPr/>
        <p:txBody>
          <a:bodyPr/>
          <a:lstStyle>
            <a:extLst/>
          </a:lstStyle>
          <a:p>
            <a:endParaRPr lang="pl-PL">
              <a:solidFill>
                <a:srgbClr val="1F497D"/>
              </a:solidFill>
            </a:endParaRPr>
          </a:p>
        </p:txBody>
      </p:sp>
      <p:sp>
        <p:nvSpPr>
          <p:cNvPr id="6" name="Symbol zastępczy numeru slajdu 5"/>
          <p:cNvSpPr>
            <a:spLocks noGrp="1"/>
          </p:cNvSpPr>
          <p:nvPr>
            <p:ph type="sldNum" sz="quarter" idx="12"/>
          </p:nvPr>
        </p:nvSpPr>
        <p:spPr/>
        <p:txBody>
          <a:bodyPr/>
          <a:lstStyle>
            <a:extLst/>
          </a:lstStyle>
          <a:p>
            <a:fld id="{589B7C76-EFF2-4CD8-A475-4750F11B4BC6}" type="slidenum">
              <a:rPr lang="pl-PL" smtClean="0">
                <a:solidFill>
                  <a:srgbClr val="1F497D"/>
                </a:solidFill>
              </a:rPr>
              <a:pPr/>
              <a:t>‹#›</a:t>
            </a:fld>
            <a:endParaRPr lang="pl-PL">
              <a:solidFill>
                <a:srgbClr val="1F497D"/>
              </a:solidFill>
            </a:endParaRPr>
          </a:p>
        </p:txBody>
      </p:sp>
    </p:spTree>
    <p:extLst>
      <p:ext uri="{BB962C8B-B14F-4D97-AF65-F5344CB8AC3E}">
        <p14:creationId xmlns:p14="http://schemas.microsoft.com/office/powerpoint/2010/main" xmlns="" val="572947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53200" y="274955"/>
            <a:ext cx="1524000" cy="5851525"/>
          </a:xfrm>
        </p:spPr>
        <p:txBody>
          <a:bodyPr vert="eaVert" ancho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42"/>
            <a:ext cx="6019800" cy="5851525"/>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a:xfrm>
            <a:off x="4242816" y="6557946"/>
            <a:ext cx="2002464" cy="226902"/>
          </a:xfrm>
        </p:spPr>
        <p:txBody>
          <a:bodyPr/>
          <a:lstStyle>
            <a:extLst/>
          </a:lstStyle>
          <a:p>
            <a:fld id="{66221E02-25CB-4963-84BC-0813985E7D90}" type="datetimeFigureOut">
              <a:rPr lang="pl-PL" smtClean="0">
                <a:solidFill>
                  <a:srgbClr val="1F497D"/>
                </a:solidFill>
              </a:rPr>
              <a:pPr/>
              <a:t>2015-11-16</a:t>
            </a:fld>
            <a:endParaRPr lang="pl-PL">
              <a:solidFill>
                <a:srgbClr val="1F497D"/>
              </a:solidFill>
            </a:endParaRPr>
          </a:p>
        </p:txBody>
      </p:sp>
      <p:sp>
        <p:nvSpPr>
          <p:cNvPr id="5" name="Symbol zastępczy stopki 4"/>
          <p:cNvSpPr>
            <a:spLocks noGrp="1"/>
          </p:cNvSpPr>
          <p:nvPr>
            <p:ph type="ftr" sz="quarter" idx="11"/>
          </p:nvPr>
        </p:nvSpPr>
        <p:spPr>
          <a:xfrm>
            <a:off x="457200" y="6556248"/>
            <a:ext cx="3657600" cy="228600"/>
          </a:xfrm>
        </p:spPr>
        <p:txBody>
          <a:bodyPr/>
          <a:lstStyle>
            <a:extLst/>
          </a:lstStyle>
          <a:p>
            <a:endParaRPr lang="pl-PL">
              <a:solidFill>
                <a:srgbClr val="1F497D"/>
              </a:solidFill>
            </a:endParaRPr>
          </a:p>
        </p:txBody>
      </p:sp>
      <p:sp>
        <p:nvSpPr>
          <p:cNvPr id="6" name="Symbol zastępczy numeru slajdu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589B7C76-EFF2-4CD8-A475-4750F11B4BC6}" type="slidenum">
              <a:rPr lang="pl-PL" smtClean="0">
                <a:solidFill>
                  <a:srgbClr val="1F497D"/>
                </a:solidFill>
              </a:rPr>
              <a:pPr/>
              <a:t>‹#›</a:t>
            </a:fld>
            <a:endParaRPr lang="pl-PL">
              <a:solidFill>
                <a:srgbClr val="1F497D"/>
              </a:solidFill>
            </a:endParaRPr>
          </a:p>
        </p:txBody>
      </p:sp>
    </p:spTree>
    <p:extLst>
      <p:ext uri="{BB962C8B-B14F-4D97-AF65-F5344CB8AC3E}">
        <p14:creationId xmlns:p14="http://schemas.microsoft.com/office/powerpoint/2010/main" xmlns="" val="20729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2">
        <a:schemeClr val="bg1"/>
      </p:bgRef>
    </p:bg>
    <p:spTree>
      <p:nvGrpSpPr>
        <p:cNvPr id="1" name=""/>
        <p:cNvGrpSpPr/>
        <p:nvPr/>
      </p:nvGrpSpPr>
      <p:grpSpPr>
        <a:xfrm>
          <a:off x="0" y="0"/>
          <a:ext cx="0" cy="0"/>
          <a:chOff x="0" y="0"/>
          <a:chExt cx="0" cy="0"/>
        </a:xfrm>
      </p:grpSpPr>
      <p:sp>
        <p:nvSpPr>
          <p:cNvPr id="9" name="Trójkąt prostokątny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Trójkąt równoramienny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Symbol zastępczy daty 3"/>
          <p:cNvSpPr>
            <a:spLocks noGrp="1"/>
          </p:cNvSpPr>
          <p:nvPr>
            <p:ph type="dt" sz="half" idx="10"/>
          </p:nvPr>
        </p:nvSpPr>
        <p:spPr>
          <a:xfrm>
            <a:off x="6955632" y="6477000"/>
            <a:ext cx="2133600" cy="304800"/>
          </a:xfrm>
        </p:spPr>
        <p:txBody>
          <a:bodyPr/>
          <a:lstStyle/>
          <a:p>
            <a:fld id="{EA9A7EA5-8442-4C21-BEB0-946995FF921F}" type="datetimeFigureOut">
              <a:rPr lang="pl-PL" smtClean="0"/>
              <a:pPr/>
              <a:t>2015-11-16</a:t>
            </a:fld>
            <a:endParaRPr lang="pl-PL"/>
          </a:p>
        </p:txBody>
      </p:sp>
      <p:sp>
        <p:nvSpPr>
          <p:cNvPr id="5" name="Symbol zastępczy stopki 4"/>
          <p:cNvSpPr>
            <a:spLocks noGrp="1"/>
          </p:cNvSpPr>
          <p:nvPr>
            <p:ph type="ftr" sz="quarter" idx="11"/>
          </p:nvPr>
        </p:nvSpPr>
        <p:spPr>
          <a:xfrm>
            <a:off x="2619376" y="6480969"/>
            <a:ext cx="4260056" cy="300831"/>
          </a:xfrm>
        </p:spPr>
        <p:txBody>
          <a:bodyPr/>
          <a:lstStyle/>
          <a:p>
            <a:endParaRPr lang="pl-PL"/>
          </a:p>
        </p:txBody>
      </p:sp>
      <p:sp>
        <p:nvSpPr>
          <p:cNvPr id="6" name="Symbol zastępczy numeru slajdu 5"/>
          <p:cNvSpPr>
            <a:spLocks noGrp="1"/>
          </p:cNvSpPr>
          <p:nvPr>
            <p:ph type="sldNum" sz="quarter" idx="12"/>
          </p:nvPr>
        </p:nvSpPr>
        <p:spPr>
          <a:xfrm>
            <a:off x="8451056" y="809624"/>
            <a:ext cx="502920" cy="300831"/>
          </a:xfrm>
        </p:spPr>
        <p:txBody>
          <a:bodyPr/>
          <a:lstStyle/>
          <a:p>
            <a:fld id="{84ABF4E4-EA00-4244-8F12-543AAB7FEE94}" type="slidenum">
              <a:rPr lang="pl-PL" smtClean="0"/>
              <a:pPr/>
              <a:t>‹#›</a:t>
            </a:fld>
            <a:endParaRPr lang="pl-PL"/>
          </a:p>
        </p:txBody>
      </p:sp>
      <p:cxnSp>
        <p:nvCxnSpPr>
          <p:cNvPr id="11" name="Łącznik prosty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Łącznik prosty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ytuł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Tree>
  </p:cSld>
  <p:clrMapOvr>
    <a:overrideClrMapping bg1="dk1" tx1="lt1" bg2="dk2" tx2="lt2" accent1="accent1" accent2="accent2" accent3="accent3" accent4="accent4" accent5="accent5" accent6="accent6" hlink="hlink" folHlink="folHlink"/>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marL="0" algn="l">
              <a:defRPr/>
            </a:lvl1pPr>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a:xfrm>
            <a:off x="4791456" y="6480969"/>
            <a:ext cx="2133600" cy="301752"/>
          </a:xfrm>
        </p:spPr>
        <p:txBody>
          <a:bodyPr/>
          <a:lstStyle/>
          <a:p>
            <a:fld id="{EA9A7EA5-8442-4C21-BEB0-946995FF921F}" type="datetimeFigureOut">
              <a:rPr lang="pl-PL" smtClean="0"/>
              <a:pPr/>
              <a:t>2015-11-16</a:t>
            </a:fld>
            <a:endParaRPr lang="pl-PL"/>
          </a:p>
        </p:txBody>
      </p:sp>
      <p:sp>
        <p:nvSpPr>
          <p:cNvPr id="6" name="Symbol zastępczy stopki 5"/>
          <p:cNvSpPr>
            <a:spLocks noGrp="1"/>
          </p:cNvSpPr>
          <p:nvPr>
            <p:ph type="ftr" sz="quarter" idx="11"/>
          </p:nvPr>
        </p:nvSpPr>
        <p:spPr>
          <a:xfrm>
            <a:off x="457200" y="6480969"/>
            <a:ext cx="4260056" cy="301752"/>
          </a:xfrm>
        </p:spPr>
        <p:txBody>
          <a:bodyPr/>
          <a:lstStyle/>
          <a:p>
            <a:endParaRPr lang="pl-PL"/>
          </a:p>
        </p:txBody>
      </p:sp>
      <p:sp>
        <p:nvSpPr>
          <p:cNvPr id="7" name="Symbol zastępczy numeru slajdu 6"/>
          <p:cNvSpPr>
            <a:spLocks noGrp="1"/>
          </p:cNvSpPr>
          <p:nvPr>
            <p:ph type="sldNum" sz="quarter" idx="12"/>
          </p:nvPr>
        </p:nvSpPr>
        <p:spPr>
          <a:xfrm>
            <a:off x="7589520" y="6480969"/>
            <a:ext cx="502920" cy="301752"/>
          </a:xfrm>
        </p:spPr>
        <p:txBody>
          <a:bodyPr/>
          <a:lstStyle/>
          <a:p>
            <a:fld id="{84ABF4E4-EA00-4244-8F12-543AAB7FEE94}" type="slidenum">
              <a:rPr lang="pl-PL" smtClean="0"/>
              <a:pPr/>
              <a:t>‹#›</a:t>
            </a:fld>
            <a:endParaRPr lang="pl-PL"/>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bg>
      <p:bgRef idx="1002">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a:xfrm>
            <a:off x="4791456" y="6480969"/>
            <a:ext cx="2130552" cy="301752"/>
          </a:xfrm>
        </p:spPr>
        <p:txBody>
          <a:bodyPr/>
          <a:lstStyle/>
          <a:p>
            <a:fld id="{EA9A7EA5-8442-4C21-BEB0-946995FF921F}" type="datetimeFigureOut">
              <a:rPr lang="pl-PL" smtClean="0"/>
              <a:pPr/>
              <a:t>2015-11-16</a:t>
            </a:fld>
            <a:endParaRPr lang="pl-PL"/>
          </a:p>
        </p:txBody>
      </p:sp>
      <p:sp>
        <p:nvSpPr>
          <p:cNvPr id="8" name="Symbol zastępczy stopki 7"/>
          <p:cNvSpPr>
            <a:spLocks noGrp="1"/>
          </p:cNvSpPr>
          <p:nvPr>
            <p:ph type="ftr" sz="quarter" idx="11"/>
          </p:nvPr>
        </p:nvSpPr>
        <p:spPr>
          <a:xfrm>
            <a:off x="457200" y="6480969"/>
            <a:ext cx="4261104" cy="301752"/>
          </a:xfrm>
        </p:spPr>
        <p:txBody>
          <a:bodyPr/>
          <a:lstStyle/>
          <a:p>
            <a:endParaRPr lang="pl-PL"/>
          </a:p>
        </p:txBody>
      </p:sp>
      <p:sp>
        <p:nvSpPr>
          <p:cNvPr id="9" name="Symbol zastępczy numeru slajdu 8"/>
          <p:cNvSpPr>
            <a:spLocks noGrp="1"/>
          </p:cNvSpPr>
          <p:nvPr>
            <p:ph type="sldNum" sz="quarter" idx="12"/>
          </p:nvPr>
        </p:nvSpPr>
        <p:spPr>
          <a:xfrm>
            <a:off x="7589520" y="6483096"/>
            <a:ext cx="502920" cy="301752"/>
          </a:xfrm>
        </p:spPr>
        <p:txBody>
          <a:bodyPr/>
          <a:lstStyle>
            <a:lvl1pPr algn="ctr">
              <a:defRPr/>
            </a:lvl1pPr>
          </a:lstStyle>
          <a:p>
            <a:fld id="{84ABF4E4-EA00-4244-8F12-543AAB7FEE94}"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b="0"/>
            </a:lvl1pPr>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p>
            <a:fld id="{EA9A7EA5-8442-4C21-BEB0-946995FF921F}" type="datetimeFigureOut">
              <a:rPr lang="pl-PL" smtClean="0"/>
              <a:pPr/>
              <a:t>2015-11-16</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84ABF4E4-EA00-4244-8F12-543AAB7FEE94}" type="slidenum">
              <a:rPr lang="pl-PL" smtClean="0"/>
              <a:pPr/>
              <a:t>‹#›</a:t>
            </a:fld>
            <a:endParaRPr lang="pl-PL"/>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a:xfrm>
            <a:off x="4791456" y="6480969"/>
            <a:ext cx="2133600" cy="301752"/>
          </a:xfrm>
        </p:spPr>
        <p:txBody>
          <a:bodyPr/>
          <a:lstStyle/>
          <a:p>
            <a:fld id="{EA9A7EA5-8442-4C21-BEB0-946995FF921F}" type="datetimeFigureOut">
              <a:rPr lang="pl-PL" smtClean="0"/>
              <a:pPr/>
              <a:t>2015-11-16</a:t>
            </a:fld>
            <a:endParaRPr lang="pl-PL"/>
          </a:p>
        </p:txBody>
      </p:sp>
      <p:sp>
        <p:nvSpPr>
          <p:cNvPr id="3" name="Symbol zastępczy stopki 2"/>
          <p:cNvSpPr>
            <a:spLocks noGrp="1"/>
          </p:cNvSpPr>
          <p:nvPr>
            <p:ph type="ftr" sz="quarter" idx="11"/>
          </p:nvPr>
        </p:nvSpPr>
        <p:spPr>
          <a:xfrm>
            <a:off x="457200" y="6481890"/>
            <a:ext cx="4260056" cy="300831"/>
          </a:xfrm>
        </p:spPr>
        <p:txBody>
          <a:bodyPr/>
          <a:lstStyle/>
          <a:p>
            <a:endParaRPr lang="pl-PL"/>
          </a:p>
        </p:txBody>
      </p:sp>
      <p:sp>
        <p:nvSpPr>
          <p:cNvPr id="4" name="Symbol zastępczy numeru slajdu 3"/>
          <p:cNvSpPr>
            <a:spLocks noGrp="1"/>
          </p:cNvSpPr>
          <p:nvPr>
            <p:ph type="sldNum" sz="quarter" idx="12"/>
          </p:nvPr>
        </p:nvSpPr>
        <p:spPr>
          <a:xfrm>
            <a:off x="7589520" y="6480969"/>
            <a:ext cx="502920" cy="301752"/>
          </a:xfrm>
        </p:spPr>
        <p:txBody>
          <a:bodyPr/>
          <a:lstStyle/>
          <a:p>
            <a:fld id="{84ABF4E4-EA00-4244-8F12-543AAB7FEE94}" type="slidenum">
              <a:rPr lang="pl-PL" smtClean="0"/>
              <a:pPr/>
              <a:t>‹#›</a:t>
            </a:fld>
            <a:endParaRPr lang="pl-PL"/>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2">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a:xfrm>
            <a:off x="6278976" y="6556248"/>
            <a:ext cx="2133600" cy="301752"/>
          </a:xfrm>
        </p:spPr>
        <p:txBody>
          <a:bodyPr/>
          <a:lstStyle>
            <a:lvl1pPr>
              <a:defRPr sz="900"/>
            </a:lvl1pPr>
          </a:lstStyle>
          <a:p>
            <a:fld id="{EA9A7EA5-8442-4C21-BEB0-946995FF921F}" type="datetimeFigureOut">
              <a:rPr lang="pl-PL" smtClean="0"/>
              <a:pPr/>
              <a:t>2015-11-16</a:t>
            </a:fld>
            <a:endParaRPr lang="pl-PL"/>
          </a:p>
        </p:txBody>
      </p:sp>
      <p:sp>
        <p:nvSpPr>
          <p:cNvPr id="6" name="Symbol zastępczy stopki 5"/>
          <p:cNvSpPr>
            <a:spLocks noGrp="1"/>
          </p:cNvSpPr>
          <p:nvPr>
            <p:ph type="ftr" sz="quarter" idx="11"/>
          </p:nvPr>
        </p:nvSpPr>
        <p:spPr>
          <a:xfrm>
            <a:off x="1135856" y="6556248"/>
            <a:ext cx="5143120" cy="301752"/>
          </a:xfrm>
        </p:spPr>
        <p:txBody>
          <a:bodyPr/>
          <a:lstStyle>
            <a:lvl1pPr>
              <a:defRPr sz="900"/>
            </a:lvl1pPr>
          </a:lstStyle>
          <a:p>
            <a:endParaRPr lang="pl-PL"/>
          </a:p>
        </p:txBody>
      </p:sp>
      <p:sp>
        <p:nvSpPr>
          <p:cNvPr id="7" name="Symbol zastępczy numeru slajdu 6"/>
          <p:cNvSpPr>
            <a:spLocks noGrp="1"/>
          </p:cNvSpPr>
          <p:nvPr>
            <p:ph type="sldNum" sz="quarter" idx="12"/>
          </p:nvPr>
        </p:nvSpPr>
        <p:spPr>
          <a:xfrm>
            <a:off x="8410576" y="6556248"/>
            <a:ext cx="502920" cy="301752"/>
          </a:xfrm>
        </p:spPr>
        <p:txBody>
          <a:bodyPr/>
          <a:lstStyle>
            <a:lvl1pPr>
              <a:defRPr sz="900"/>
            </a:lvl1pPr>
          </a:lstStyle>
          <a:p>
            <a:fld id="{84ABF4E4-EA00-4244-8F12-543AAB7FEE94}"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2">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pl-PL" smtClean="0"/>
              <a:t>Kliknij, aby edytować styl</a:t>
            </a:r>
            <a:endParaRPr kumimoji="0" lang="en-US"/>
          </a:p>
        </p:txBody>
      </p:sp>
      <p:sp>
        <p:nvSpPr>
          <p:cNvPr id="3" name="Symbol zastępczy obrazu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pl-PL" smtClean="0"/>
              <a:t>Kliknij ikonę, aby dodać obraz</a:t>
            </a:r>
            <a:endParaRPr kumimoji="0" lang="en-US" dirty="0"/>
          </a:p>
        </p:txBody>
      </p:sp>
      <p:sp>
        <p:nvSpPr>
          <p:cNvPr id="4" name="Symbol zastępczy tekstu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a:xfrm>
            <a:off x="6108192" y="6556248"/>
            <a:ext cx="2103120" cy="301752"/>
          </a:xfrm>
        </p:spPr>
        <p:txBody>
          <a:bodyPr/>
          <a:lstStyle>
            <a:lvl1pPr>
              <a:defRPr sz="900"/>
            </a:lvl1pPr>
          </a:lstStyle>
          <a:p>
            <a:fld id="{EA9A7EA5-8442-4C21-BEB0-946995FF921F}" type="datetimeFigureOut">
              <a:rPr lang="pl-PL" smtClean="0"/>
              <a:pPr/>
              <a:t>2015-11-16</a:t>
            </a:fld>
            <a:endParaRPr lang="pl-PL"/>
          </a:p>
        </p:txBody>
      </p:sp>
      <p:sp>
        <p:nvSpPr>
          <p:cNvPr id="6" name="Symbol zastępczy stopki 5"/>
          <p:cNvSpPr>
            <a:spLocks noGrp="1"/>
          </p:cNvSpPr>
          <p:nvPr>
            <p:ph type="ftr" sz="quarter" idx="11"/>
          </p:nvPr>
        </p:nvSpPr>
        <p:spPr>
          <a:xfrm>
            <a:off x="1170432" y="6557169"/>
            <a:ext cx="4948072" cy="301752"/>
          </a:xfrm>
        </p:spPr>
        <p:txBody>
          <a:bodyPr/>
          <a:lstStyle>
            <a:lvl1pPr>
              <a:defRPr sz="900"/>
            </a:lvl1pPr>
          </a:lstStyle>
          <a:p>
            <a:endParaRPr lang="pl-PL"/>
          </a:p>
        </p:txBody>
      </p:sp>
      <p:sp>
        <p:nvSpPr>
          <p:cNvPr id="7" name="Symbol zastępczy numeru slajdu 6"/>
          <p:cNvSpPr>
            <a:spLocks noGrp="1"/>
          </p:cNvSpPr>
          <p:nvPr>
            <p:ph type="sldNum" sz="quarter" idx="12"/>
          </p:nvPr>
        </p:nvSpPr>
        <p:spPr>
          <a:xfrm>
            <a:off x="8217192" y="6556248"/>
            <a:ext cx="365760" cy="301752"/>
          </a:xfrm>
        </p:spPr>
        <p:txBody>
          <a:bodyPr/>
          <a:lstStyle>
            <a:lvl1pPr algn="ctr">
              <a:defRPr sz="900"/>
            </a:lvl1pPr>
          </a:lstStyle>
          <a:p>
            <a:fld id="{84ABF4E4-EA00-4244-8F12-543AAB7FEE94}"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Trójkąt prostokątny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Łącznik prosty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Łącznik prosty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Symbol zastępczy tytułu 21"/>
          <p:cNvSpPr>
            <a:spLocks noGrp="1"/>
          </p:cNvSpPr>
          <p:nvPr>
            <p:ph type="title"/>
          </p:nvPr>
        </p:nvSpPr>
        <p:spPr>
          <a:xfrm>
            <a:off x="457200" y="267494"/>
            <a:ext cx="8229600" cy="1399032"/>
          </a:xfrm>
          <a:prstGeom prst="rect">
            <a:avLst/>
          </a:prstGeom>
        </p:spPr>
        <p:txBody>
          <a:bodyPr vert="horz" anchor="ctr">
            <a:normAutofit/>
          </a:bodyPr>
          <a:lstStyle/>
          <a:p>
            <a:r>
              <a:rPr kumimoji="0" lang="pl-PL" smtClean="0"/>
              <a:t>Kliknij, aby edytować styl</a:t>
            </a:r>
            <a:endParaRPr kumimoji="0" lang="en-US"/>
          </a:p>
        </p:txBody>
      </p:sp>
      <p:sp>
        <p:nvSpPr>
          <p:cNvPr id="13" name="Symbol zastępczy tekstu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4" name="Symbol zastępczy daty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EA9A7EA5-8442-4C21-BEB0-946995FF921F}" type="datetimeFigureOut">
              <a:rPr lang="pl-PL" smtClean="0"/>
              <a:pPr/>
              <a:t>2015-11-16</a:t>
            </a:fld>
            <a:endParaRPr lang="pl-PL"/>
          </a:p>
        </p:txBody>
      </p:sp>
      <p:sp>
        <p:nvSpPr>
          <p:cNvPr id="3" name="Symbol zastępczy stopki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pl-PL"/>
          </a:p>
        </p:txBody>
      </p:sp>
      <p:sp>
        <p:nvSpPr>
          <p:cNvPr id="23" name="Symbol zastępczy numeru slajdu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84ABF4E4-EA00-4244-8F12-543AAB7FEE94}" type="slidenum">
              <a:rPr lang="pl-PL" smtClean="0"/>
              <a:pPr/>
              <a:t>‹#›</a:t>
            </a:fld>
            <a:endParaRPr lang="pl-PL"/>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Prostokąt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 name="Symbol zastępczy tytułu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pl-PL" smtClean="0"/>
              <a:t>Kliknij, aby edytować styl</a:t>
            </a:r>
            <a:endParaRPr kumimoji="0" lang="en-US"/>
          </a:p>
        </p:txBody>
      </p:sp>
      <p:sp>
        <p:nvSpPr>
          <p:cNvPr id="31" name="Symbol zastępczy tekstu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27" name="Symbol zastępczy daty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66221E02-25CB-4963-84BC-0813985E7D90}" type="datetimeFigureOut">
              <a:rPr lang="pl-PL" smtClean="0">
                <a:solidFill>
                  <a:srgbClr val="1F497D"/>
                </a:solidFill>
              </a:rPr>
              <a:pPr/>
              <a:t>2015-11-16</a:t>
            </a:fld>
            <a:endParaRPr lang="pl-PL">
              <a:solidFill>
                <a:srgbClr val="1F497D"/>
              </a:solidFill>
            </a:endParaRPr>
          </a:p>
        </p:txBody>
      </p:sp>
      <p:sp>
        <p:nvSpPr>
          <p:cNvPr id="4" name="Symbol zastępczy stopki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pl-PL">
              <a:solidFill>
                <a:srgbClr val="1F497D"/>
              </a:solidFill>
            </a:endParaRPr>
          </a:p>
        </p:txBody>
      </p:sp>
      <p:sp>
        <p:nvSpPr>
          <p:cNvPr id="16" name="Symbol zastępczy numeru slajdu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589B7C76-EFF2-4CD8-A475-4750F11B4BC6}" type="slidenum">
              <a:rPr lang="pl-PL" smtClean="0">
                <a:solidFill>
                  <a:srgbClr val="1F497D"/>
                </a:solidFill>
              </a:rPr>
              <a:pPr/>
              <a:t>‹#›</a:t>
            </a:fld>
            <a:endParaRPr lang="pl-PL">
              <a:solidFill>
                <a:srgbClr val="1F497D"/>
              </a:solidFill>
            </a:endParaRPr>
          </a:p>
        </p:txBody>
      </p:sp>
    </p:spTree>
    <p:extLst>
      <p:ext uri="{BB962C8B-B14F-4D97-AF65-F5344CB8AC3E}">
        <p14:creationId xmlns:p14="http://schemas.microsoft.com/office/powerpoint/2010/main" xmlns="" val="15333071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01.png"/><Relationship Id="rId4" Type="http://schemas.openxmlformats.org/officeDocument/2006/relationships/image" Target="../media/image1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2.xml"/><Relationship Id="rId4" Type="http://schemas.openxmlformats.org/officeDocument/2006/relationships/image" Target="../media/image143.jpeg"/></Relationships>
</file>

<file path=ppt/slides/_rels/slide11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2.xml"/><Relationship Id="rId5" Type="http://schemas.openxmlformats.org/officeDocument/2006/relationships/image" Target="../media/image147.jpeg"/><Relationship Id="rId4" Type="http://schemas.openxmlformats.org/officeDocument/2006/relationships/image" Target="../media/image14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12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122.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image" Target="../media/image158.jpeg"/><Relationship Id="rId1" Type="http://schemas.openxmlformats.org/officeDocument/2006/relationships/slideLayout" Target="../slideLayouts/slideLayout1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123.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9.jpeg"/><Relationship Id="rId2" Type="http://schemas.openxmlformats.org/officeDocument/2006/relationships/image" Target="../media/image164.jpeg"/><Relationship Id="rId1" Type="http://schemas.openxmlformats.org/officeDocument/2006/relationships/slideLayout" Target="../slideLayouts/slideLayout12.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12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2.xml"/><Relationship Id="rId4" Type="http://schemas.openxmlformats.org/officeDocument/2006/relationships/image" Target="../media/image174.jpeg"/></Relationships>
</file>

<file path=ppt/slides/_rels/slide12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2.xml"/><Relationship Id="rId4" Type="http://schemas.openxmlformats.org/officeDocument/2006/relationships/image" Target="../media/image177.jpeg"/></Relationships>
</file>

<file path=ppt/slides/_rels/slide12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2.xml"/><Relationship Id="rId4" Type="http://schemas.openxmlformats.org/officeDocument/2006/relationships/image" Target="../media/image18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12.xml"/><Relationship Id="rId5" Type="http://schemas.openxmlformats.org/officeDocument/2006/relationships/image" Target="../media/image188.jpeg"/><Relationship Id="rId4" Type="http://schemas.openxmlformats.org/officeDocument/2006/relationships/image" Target="../media/image187.jpeg"/></Relationships>
</file>

<file path=ppt/slides/_rels/slide13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12.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01.png"/><Relationship Id="rId4" Type="http://schemas.openxmlformats.org/officeDocument/2006/relationships/image" Target="../media/image1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12.xml"/><Relationship Id="rId4" Type="http://schemas.openxmlformats.org/officeDocument/2006/relationships/image" Target="../media/image200.jpeg"/></Relationships>
</file>

<file path=ppt/slides/_rels/slide14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12.xml"/><Relationship Id="rId4" Type="http://schemas.openxmlformats.org/officeDocument/2006/relationships/image" Target="../media/image205.jpeg"/></Relationships>
</file>

<file path=ppt/slides/_rels/slide14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12.xml"/><Relationship Id="rId4" Type="http://schemas.openxmlformats.org/officeDocument/2006/relationships/image" Target="../media/image208.jpeg"/></Relationships>
</file>

<file path=ppt/slides/_rels/slide14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12.xml"/><Relationship Id="rId4" Type="http://schemas.openxmlformats.org/officeDocument/2006/relationships/image" Target="../media/image211.jpeg"/></Relationships>
</file>

<file path=ppt/slides/_rels/slide14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12.xml"/><Relationship Id="rId4" Type="http://schemas.openxmlformats.org/officeDocument/2006/relationships/image" Target="../media/image214.jpeg"/></Relationships>
</file>

<file path=ppt/slides/_rels/slide14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12.xml"/><Relationship Id="rId4" Type="http://schemas.openxmlformats.org/officeDocument/2006/relationships/image" Target="../media/image217.jpeg"/></Relationships>
</file>

<file path=ppt/slides/_rels/slide14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1.xml"/><Relationship Id="rId5" Type="http://schemas.openxmlformats.org/officeDocument/2006/relationships/image" Target="../media/image225.jpeg"/><Relationship Id="rId4" Type="http://schemas.openxmlformats.org/officeDocument/2006/relationships/image" Target="../media/image224.jpeg"/></Relationships>
</file>

<file path=ppt/slides/_rels/slide15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1.xml"/><Relationship Id="rId5" Type="http://schemas.openxmlformats.org/officeDocument/2006/relationships/image" Target="../media/image229.jpeg"/><Relationship Id="rId4" Type="http://schemas.openxmlformats.org/officeDocument/2006/relationships/image" Target="../media/image228.jpeg"/></Relationships>
</file>

<file path=ppt/slides/_rels/slide153.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1.xml"/><Relationship Id="rId5" Type="http://schemas.openxmlformats.org/officeDocument/2006/relationships/image" Target="../media/image234.jpeg"/><Relationship Id="rId4" Type="http://schemas.openxmlformats.org/officeDocument/2006/relationships/image" Target="../media/image233.jpeg"/></Relationships>
</file>

<file path=ppt/slides/_rels/slide15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1.xml"/><Relationship Id="rId4" Type="http://schemas.openxmlformats.org/officeDocument/2006/relationships/image" Target="../media/image237.jpeg"/></Relationships>
</file>

<file path=ppt/slides/_rels/slide156.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1.xml"/><Relationship Id="rId4" Type="http://schemas.openxmlformats.org/officeDocument/2006/relationships/image" Target="../media/image240.jpeg"/></Relationships>
</file>

<file path=ppt/slides/_rels/slide157.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1.xml"/><Relationship Id="rId4" Type="http://schemas.openxmlformats.org/officeDocument/2006/relationships/image" Target="../media/image243.jpeg"/></Relationships>
</file>

<file path=ppt/slides/_rels/slide158.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1.xml"/><Relationship Id="rId4" Type="http://schemas.openxmlformats.org/officeDocument/2006/relationships/image" Target="../media/image246.jpeg"/></Relationships>
</file>

<file path=ppt/slides/_rels/slide15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1.xml"/><Relationship Id="rId5" Type="http://schemas.openxmlformats.org/officeDocument/2006/relationships/image" Target="../media/image252.jpeg"/><Relationship Id="rId4" Type="http://schemas.openxmlformats.org/officeDocument/2006/relationships/image" Target="../media/image251.jpeg"/></Relationships>
</file>

<file path=ppt/slides/_rels/slide161.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1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2.xml"/><Relationship Id="rId4" Type="http://schemas.openxmlformats.org/officeDocument/2006/relationships/image" Target="../media/image86.jpeg"/></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2.xml"/><Relationship Id="rId4" Type="http://schemas.openxmlformats.org/officeDocument/2006/relationships/image" Target="../media/image95.jpeg"/></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0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2.xml"/><Relationship Id="rId5" Type="http://schemas.openxmlformats.org/officeDocument/2006/relationships/image" Target="../media/image112.png"/><Relationship Id="rId4" Type="http://schemas.openxmlformats.org/officeDocument/2006/relationships/image" Target="../media/image111.png"/></Relationships>
</file>

<file path=ppt/slides/_rels/slide9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2.xml"/><Relationship Id="rId4" Type="http://schemas.openxmlformats.org/officeDocument/2006/relationships/image" Target="../media/image116.png"/></Relationships>
</file>

<file path=ppt/slides/_rels/slide9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2.xml"/><Relationship Id="rId5" Type="http://schemas.openxmlformats.org/officeDocument/2006/relationships/image" Target="../media/image120.png"/><Relationship Id="rId4" Type="http://schemas.openxmlformats.org/officeDocument/2006/relationships/image" Target="../media/image119.png"/></Relationships>
</file>

<file path=ppt/slides/_rels/slide9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2.xml"/><Relationship Id="rId4" Type="http://schemas.openxmlformats.org/officeDocument/2006/relationships/image" Target="../media/image12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0" y="776288"/>
            <a:ext cx="9144000" cy="366696"/>
          </a:xfrm>
        </p:spPr>
        <p:txBody>
          <a:bodyPr>
            <a:normAutofit fontScale="90000"/>
            <a:scene3d>
              <a:camera prst="orthographicFront"/>
              <a:lightRig rig="balanced" dir="t">
                <a:rot lat="0" lon="0" rev="2100000"/>
              </a:lightRig>
            </a:scene3d>
            <a:sp3d extrusionH="57150" prstMaterial="metal">
              <a:bevelT w="38100" h="25400"/>
              <a:contourClr>
                <a:schemeClr val="bg2"/>
              </a:contourClr>
            </a:sp3d>
          </a:bodyPr>
          <a:lstStyle/>
          <a:p>
            <a:pPr algn="ctr"/>
            <a:r>
              <a:rPr lang="pl-PL" b="1" dirty="0" smtClean="0">
                <a:ln w="50800"/>
                <a:solidFill>
                  <a:schemeClr val="bg1">
                    <a:shade val="50000"/>
                  </a:schemeClr>
                </a:solidFill>
                <a:effectLst/>
                <a:latin typeface="Constantia" pitchFamily="18" charset="0"/>
                <a:cs typeface="Andalus"/>
              </a:rPr>
              <a:t/>
            </a:r>
            <a:br>
              <a:rPr lang="pl-PL" b="1" dirty="0" smtClean="0">
                <a:ln w="50800"/>
                <a:solidFill>
                  <a:schemeClr val="bg1">
                    <a:shade val="50000"/>
                  </a:schemeClr>
                </a:solidFill>
                <a:effectLst/>
                <a:latin typeface="Constantia" pitchFamily="18" charset="0"/>
                <a:cs typeface="Andalus"/>
              </a:rPr>
            </a:br>
            <a:endParaRPr lang="pl-PL" b="1" dirty="0">
              <a:ln w="50800"/>
              <a:solidFill>
                <a:schemeClr val="bg1">
                  <a:shade val="50000"/>
                </a:schemeClr>
              </a:solidFill>
              <a:effectLst/>
              <a:latin typeface="Constantia" pitchFamily="18" charset="0"/>
              <a:cs typeface="Andalus"/>
            </a:endParaRPr>
          </a:p>
        </p:txBody>
      </p:sp>
      <p:sp>
        <p:nvSpPr>
          <p:cNvPr id="5" name="Podtytuł 4"/>
          <p:cNvSpPr>
            <a:spLocks noGrp="1"/>
          </p:cNvSpPr>
          <p:nvPr>
            <p:ph type="subTitle" idx="1"/>
          </p:nvPr>
        </p:nvSpPr>
        <p:spPr>
          <a:xfrm>
            <a:off x="500034" y="500042"/>
            <a:ext cx="8062912" cy="6072230"/>
          </a:xfrm>
          <a:noFill/>
          <a:ln>
            <a:no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ctr"/>
            <a:endParaRPr lang="pl-PL" sz="4000" b="1" dirty="0" smtClean="0">
              <a:ln w="50800"/>
              <a:solidFill>
                <a:srgbClr val="FF0000"/>
              </a:solidFill>
              <a:effectLst>
                <a:outerShdw blurRad="38100" dist="38100" dir="2700000" algn="tl">
                  <a:srgbClr val="000000">
                    <a:alpha val="43137"/>
                  </a:srgbClr>
                </a:outerShdw>
              </a:effectLst>
              <a:latin typeface="Constantia" pitchFamily="18" charset="0"/>
            </a:endParaRPr>
          </a:p>
          <a:p>
            <a:pPr algn="ctr"/>
            <a:r>
              <a:rPr lang="pl-PL" sz="4000" b="1" dirty="0" smtClean="0">
                <a:ln w="50800"/>
                <a:solidFill>
                  <a:srgbClr val="FF0000"/>
                </a:solidFill>
                <a:effectLst>
                  <a:outerShdw blurRad="38100" dist="38100" dir="2700000" algn="tl">
                    <a:srgbClr val="000000">
                      <a:alpha val="43137"/>
                    </a:srgbClr>
                  </a:outerShdw>
                </a:effectLst>
                <a:latin typeface="Constantia" pitchFamily="18" charset="0"/>
              </a:rPr>
              <a:t>11 Listopada 2015</a:t>
            </a:r>
          </a:p>
          <a:p>
            <a:pPr algn="ctr"/>
            <a:endParaRPr lang="pl-PL" sz="4000" b="1" dirty="0" smtClean="0">
              <a:ln w="50800"/>
              <a:solidFill>
                <a:srgbClr val="FF0000"/>
              </a:solidFill>
              <a:effectLst>
                <a:outerShdw blurRad="38100" dist="38100" dir="2700000" algn="tl">
                  <a:srgbClr val="000000">
                    <a:alpha val="43137"/>
                  </a:srgbClr>
                </a:outerShdw>
              </a:effectLst>
              <a:latin typeface="Constantia" pitchFamily="18" charset="0"/>
            </a:endParaRPr>
          </a:p>
          <a:p>
            <a:pPr algn="ctr"/>
            <a:endParaRPr lang="pl-PL" sz="4000" b="1" dirty="0" smtClean="0">
              <a:ln w="50800"/>
              <a:solidFill>
                <a:srgbClr val="FF0000"/>
              </a:solidFill>
              <a:effectLst>
                <a:outerShdw blurRad="38100" dist="38100" dir="2700000" algn="tl">
                  <a:srgbClr val="000000">
                    <a:alpha val="43137"/>
                  </a:srgbClr>
                </a:outerShdw>
              </a:effectLst>
              <a:latin typeface="Constantia" pitchFamily="18" charset="0"/>
            </a:endParaRPr>
          </a:p>
          <a:p>
            <a:pPr algn="ctr"/>
            <a:r>
              <a:rPr lang="pl-PL" sz="4000" b="1" dirty="0" smtClean="0">
                <a:ln w="50800"/>
                <a:solidFill>
                  <a:schemeClr val="bg1">
                    <a:lumMod val="85000"/>
                    <a:lumOff val="15000"/>
                  </a:schemeClr>
                </a:solidFill>
                <a:effectLst>
                  <a:outerShdw blurRad="38100" dist="38100" dir="2700000" algn="tl">
                    <a:srgbClr val="000000">
                      <a:alpha val="43137"/>
                    </a:srgbClr>
                  </a:outerShdw>
                </a:effectLst>
                <a:latin typeface="Constantia" pitchFamily="18" charset="0"/>
              </a:rPr>
              <a:t>25 lat Samorządu Terytorialnego </a:t>
            </a:r>
            <a:br>
              <a:rPr lang="pl-PL" sz="4000" b="1" dirty="0" smtClean="0">
                <a:ln w="50800"/>
                <a:solidFill>
                  <a:schemeClr val="bg1">
                    <a:lumMod val="85000"/>
                    <a:lumOff val="15000"/>
                  </a:schemeClr>
                </a:solidFill>
                <a:effectLst>
                  <a:outerShdw blurRad="38100" dist="38100" dir="2700000" algn="tl">
                    <a:srgbClr val="000000">
                      <a:alpha val="43137"/>
                    </a:srgbClr>
                  </a:outerShdw>
                </a:effectLst>
                <a:latin typeface="Constantia" pitchFamily="18" charset="0"/>
              </a:rPr>
            </a:br>
            <a:r>
              <a:rPr lang="pl-PL" sz="4000" b="1" dirty="0" smtClean="0">
                <a:ln w="50800"/>
                <a:solidFill>
                  <a:schemeClr val="bg1">
                    <a:lumMod val="85000"/>
                    <a:lumOff val="15000"/>
                  </a:schemeClr>
                </a:solidFill>
                <a:effectLst>
                  <a:outerShdw blurRad="38100" dist="38100" dir="2700000" algn="tl">
                    <a:srgbClr val="000000">
                      <a:alpha val="43137"/>
                    </a:srgbClr>
                  </a:outerShdw>
                </a:effectLst>
                <a:latin typeface="Constantia" pitchFamily="18" charset="0"/>
              </a:rPr>
              <a:t>w Gminie Spytkowice</a:t>
            </a:r>
          </a:p>
          <a:p>
            <a:pPr algn="ctr"/>
            <a:endParaRPr lang="pl-PL" sz="4400" b="1" dirty="0" smtClean="0">
              <a:ln w="50800"/>
              <a:solidFill>
                <a:schemeClr val="bg1">
                  <a:shade val="50000"/>
                </a:schemeClr>
              </a:solidFill>
              <a:effectLst>
                <a:outerShdw blurRad="38100" dist="38100" dir="2700000" algn="tl">
                  <a:srgbClr val="000000">
                    <a:alpha val="43137"/>
                  </a:srgbClr>
                </a:outerShdw>
              </a:effectLst>
              <a:latin typeface="Algerian" pitchFamily="82" charset="0"/>
              <a:cs typeface="Andalus" panose="02020603050405020304" pitchFamily="18" charset="-78"/>
            </a:endParaRPr>
          </a:p>
          <a:p>
            <a:pPr algn="ctr"/>
            <a:endParaRPr lang="pl-PL" sz="4400" b="1" dirty="0" smtClean="0">
              <a:ln w="50800"/>
              <a:solidFill>
                <a:schemeClr val="bg1">
                  <a:shade val="50000"/>
                </a:schemeClr>
              </a:solidFill>
              <a:effectLst>
                <a:outerShdw blurRad="38100" dist="38100" dir="2700000" algn="tl">
                  <a:srgbClr val="000000">
                    <a:alpha val="43137"/>
                  </a:srgbClr>
                </a:outerShdw>
              </a:effectLst>
              <a:latin typeface="Algerian" pitchFamily="82" charset="0"/>
              <a:cs typeface="Andalus" panose="02020603050405020304" pitchFamily="18" charset="-78"/>
            </a:endParaRPr>
          </a:p>
          <a:p>
            <a:pPr algn="ctr"/>
            <a:r>
              <a:rPr lang="pl-PL" sz="4000" b="1" smtClean="0">
                <a:ln w="50800"/>
                <a:solidFill>
                  <a:schemeClr val="tx1"/>
                </a:solidFill>
                <a:effectLst>
                  <a:outerShdw blurRad="38100" dist="38100" dir="2700000" algn="tl">
                    <a:srgbClr val="000000">
                      <a:alpha val="43137"/>
                    </a:srgbClr>
                  </a:outerShdw>
                </a:effectLst>
                <a:latin typeface="Constantia" pitchFamily="18" charset="0"/>
                <a:cs typeface="Andalus" panose="02020603050405020304" pitchFamily="18" charset="-78"/>
              </a:rPr>
              <a:t>27 maja 1990</a:t>
            </a:r>
            <a:endParaRPr lang="pl-PL" sz="4000" b="1" dirty="0" smtClean="0">
              <a:ln w="50800"/>
              <a:solidFill>
                <a:schemeClr val="tx1"/>
              </a:solidFill>
              <a:effectLst>
                <a:outerShdw blurRad="38100" dist="38100" dir="2700000" algn="tl">
                  <a:srgbClr val="000000">
                    <a:alpha val="43137"/>
                  </a:srgbClr>
                </a:outerShdw>
              </a:effectLst>
              <a:latin typeface="Constantia" pitchFamily="18" charset="0"/>
            </a:endParaRPr>
          </a:p>
        </p:txBody>
      </p:sp>
      <p:pic>
        <p:nvPicPr>
          <p:cNvPr id="6" name="Obraz 5" descr="spytkowice.png"/>
          <p:cNvPicPr>
            <a:picLocks noChangeAspect="1"/>
          </p:cNvPicPr>
          <p:nvPr/>
        </p:nvPicPr>
        <p:blipFill>
          <a:blip r:embed="rId2" cstate="print"/>
          <a:stretch>
            <a:fillRect/>
          </a:stretch>
        </p:blipFill>
        <p:spPr>
          <a:xfrm>
            <a:off x="285720" y="214290"/>
            <a:ext cx="857256" cy="937624"/>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1028" name="Picture 4" descr="\\Serwer\sieciowy\brania damian\25lat_black.jpg"/>
          <p:cNvPicPr>
            <a:picLocks noChangeAspect="1" noChangeArrowheads="1"/>
          </p:cNvPicPr>
          <p:nvPr/>
        </p:nvPicPr>
        <p:blipFill>
          <a:blip r:embed="rId2"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
        <p:nvSpPr>
          <p:cNvPr id="4" name="Tytuł 3"/>
          <p:cNvSpPr>
            <a:spLocks noGrp="1"/>
          </p:cNvSpPr>
          <p:nvPr>
            <p:ph type="ctrTitle"/>
          </p:nvPr>
        </p:nvSpPr>
        <p:spPr>
          <a:xfrm>
            <a:off x="-214346" y="1285860"/>
            <a:ext cx="9145016" cy="5353000"/>
          </a:xfrm>
        </p:spPr>
        <p:txBody>
          <a:bodyPr>
            <a:normAutofit fontScale="90000"/>
          </a:bodyPr>
          <a:lstStyle/>
          <a:p>
            <a:pPr algn="ct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Odrodzona samorządność dała polskiemu życiu społecznemu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i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gospodarczemu dodatkową energię, impuls modernizacyjny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oraz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przyczyniła się do podniesienia komfortu życia Polaków. </a:t>
            </a:r>
            <a:b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Doskonale widać to, kiedy spoglądamy na ostatnie 25 lat zapisanych na kartach historii Gminy Spytkowice.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Wiele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korzystnych zmian, osiągnięć, ogromny rozwój oraz mnogość przeprowadzonych inwestycji świadczy o tym, że samorząd gminny jako najbliższy obywatelom jest bardzo istotny dla dobrego funkcjonowania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Państwa, Narodu oraz wspólnot lokalnych.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0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0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0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0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a:solidFill>
                  <a:srgbClr val="FF0000"/>
                </a:solidFill>
                <a:effectLst/>
                <a:latin typeface="Constantia" panose="02030602050306030303" pitchFamily="18" charset="0"/>
                <a:cs typeface="Andalus" panose="02020603050405020304" pitchFamily="18" charset="-78"/>
              </a:rPr>
              <a:t/>
            </a:r>
            <a:br>
              <a:rPr lang="pl-PL" sz="1100" b="1" dirty="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a:solidFill>
                  <a:srgbClr val="FF0000"/>
                </a:solidFill>
                <a:effectLst/>
                <a:latin typeface="Constantia" panose="02030602050306030303" pitchFamily="18" charset="0"/>
                <a:cs typeface="Andalus" panose="02020603050405020304" pitchFamily="18" charset="-78"/>
              </a:rPr>
              <a:t/>
            </a:r>
            <a:br>
              <a:rPr lang="pl-PL" sz="1100" b="1" dirty="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t>
            </a:r>
            <a:endParaRPr lang="pl-PL" sz="2200" b="1" dirty="0">
              <a:ln w="0"/>
              <a:solidFill>
                <a:schemeClr val="bg1"/>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endParaRPr>
          </a:p>
        </p:txBody>
      </p:sp>
      <p:sp>
        <p:nvSpPr>
          <p:cNvPr id="5" name="Podtytuł 4"/>
          <p:cNvSpPr>
            <a:spLocks noGrp="1"/>
          </p:cNvSpPr>
          <p:nvPr>
            <p:ph type="subTitle" idx="1"/>
          </p:nvPr>
        </p:nvSpPr>
        <p:spPr>
          <a:xfrm>
            <a:off x="467544" y="4941168"/>
            <a:ext cx="8062912" cy="1752600"/>
          </a:xfrm>
        </p:spPr>
        <p:txBody>
          <a:bodyPr>
            <a:normAutofit/>
          </a:bodyPr>
          <a:lstStyle/>
          <a:p>
            <a:pPr algn="ctr"/>
            <a:endParaRPr lang="pl-PL" sz="3200" dirty="0" smtClean="0">
              <a:solidFill>
                <a:schemeClr val="tx1"/>
              </a:solidFill>
              <a:latin typeface="Algerian" pitchFamily="82" charset="0"/>
            </a:endParaRPr>
          </a:p>
        </p:txBody>
      </p:sp>
    </p:spTree>
    <p:extLst>
      <p:ext uri="{BB962C8B-B14F-4D97-AF65-F5344CB8AC3E}">
        <p14:creationId xmlns:p14="http://schemas.microsoft.com/office/powerpoint/2010/main" xmlns="" val="3890198991"/>
      </p:ext>
    </p:extLst>
  </p:cSld>
  <p:clrMapOvr>
    <a:masterClrMapping/>
  </p:clrMapOvr>
  <p:transition spd="slow">
    <p:randomBar dir="ver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14282" y="142852"/>
            <a:ext cx="8786874" cy="6429420"/>
          </a:xfrm>
        </p:spPr>
        <p:txBody>
          <a:bodyPr>
            <a:normAutofit/>
          </a:bodyPr>
          <a:lstStyle/>
          <a:p>
            <a:pPr algn="ctr"/>
            <a:r>
              <a:rPr lang="pl-PL" b="1" dirty="0" smtClean="0">
                <a:solidFill>
                  <a:schemeClr val="tx1"/>
                </a:solidFill>
                <a:effectLst>
                  <a:outerShdw blurRad="38100" dist="38100" dir="2700000" algn="tl">
                    <a:srgbClr val="000000">
                      <a:alpha val="43137"/>
                    </a:srgbClr>
                  </a:outerShdw>
                </a:effectLst>
                <a:latin typeface="Constantia" pitchFamily="18" charset="0"/>
              </a:rPr>
              <a:t>Pozostałe osiągnięcia:</a:t>
            </a: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l">
              <a:buFont typeface="Wingdings" pitchFamily="2" charset="2"/>
              <a:buChar char="Ø"/>
            </a:pPr>
            <a:r>
              <a:rPr lang="pl-PL" sz="1600" b="1" dirty="0" smtClean="0">
                <a:solidFill>
                  <a:schemeClr val="tx1"/>
                </a:solidFill>
                <a:latin typeface="Constantia" pitchFamily="18" charset="0"/>
              </a:rPr>
              <a:t> utworzenie wioski internetowej w GBP w Spytkowicach,</a:t>
            </a:r>
          </a:p>
          <a:p>
            <a:pPr algn="l">
              <a:buFont typeface="Wingdings" pitchFamily="2" charset="2"/>
              <a:buChar char="Ø"/>
            </a:pPr>
            <a:r>
              <a:rPr lang="pl-PL" sz="1600" b="1" dirty="0" smtClean="0">
                <a:solidFill>
                  <a:schemeClr val="tx1"/>
                </a:solidFill>
                <a:latin typeface="Constantia" pitchFamily="18" charset="0"/>
              </a:rPr>
              <a:t> wydanie pierwszej gazety gminnej „Głos Spytkowic”,</a:t>
            </a:r>
          </a:p>
          <a:p>
            <a:pPr algn="l">
              <a:buFont typeface="Wingdings" pitchFamily="2" charset="2"/>
              <a:buChar char="Ø"/>
            </a:pPr>
            <a:r>
              <a:rPr lang="pl-PL" sz="1600" b="1" dirty="0" smtClean="0">
                <a:solidFill>
                  <a:schemeClr val="tx1"/>
                </a:solidFill>
                <a:latin typeface="Constantia" pitchFamily="18" charset="0"/>
              </a:rPr>
              <a:t> organizacja imprezy Tradycja Wielkanocna i Tradycja Bożonarodzeniowa,</a:t>
            </a:r>
          </a:p>
          <a:p>
            <a:pPr algn="l">
              <a:buFont typeface="Wingdings" pitchFamily="2" charset="2"/>
              <a:buChar char="Ø"/>
            </a:pPr>
            <a:r>
              <a:rPr lang="pl-PL" sz="1600" b="1" dirty="0" smtClean="0">
                <a:solidFill>
                  <a:schemeClr val="tx1"/>
                </a:solidFill>
                <a:latin typeface="Constantia" pitchFamily="18" charset="0"/>
              </a:rPr>
              <a:t> </a:t>
            </a:r>
            <a:r>
              <a:rPr lang="pl-PL" sz="1600" b="1" dirty="0" err="1" smtClean="0">
                <a:solidFill>
                  <a:schemeClr val="tx1"/>
                </a:solidFill>
                <a:latin typeface="Constantia" pitchFamily="18" charset="0"/>
              </a:rPr>
              <a:t>współorganizacja</a:t>
            </a:r>
            <a:r>
              <a:rPr lang="pl-PL" sz="1600" b="1" dirty="0" smtClean="0">
                <a:solidFill>
                  <a:schemeClr val="tx1"/>
                </a:solidFill>
                <a:latin typeface="Constantia" pitchFamily="18" charset="0"/>
              </a:rPr>
              <a:t> Małopolskiego Wyścigu Górskiego,</a:t>
            </a:r>
          </a:p>
          <a:p>
            <a:pPr algn="l">
              <a:buFont typeface="Wingdings" pitchFamily="2" charset="2"/>
              <a:buChar char="Ø"/>
            </a:pPr>
            <a:r>
              <a:rPr lang="pl-PL" sz="1600" b="1" dirty="0" smtClean="0">
                <a:solidFill>
                  <a:schemeClr val="tx1"/>
                </a:solidFill>
                <a:latin typeface="Constantia" pitchFamily="18" charset="0"/>
              </a:rPr>
              <a:t> włączenie OSP Bachowice do Krajowego Systemu Ratowniczo – Gaśniczego,</a:t>
            </a:r>
          </a:p>
          <a:p>
            <a:pPr algn="l">
              <a:buFont typeface="Wingdings" pitchFamily="2" charset="2"/>
              <a:buChar char="Ø"/>
            </a:pPr>
            <a:r>
              <a:rPr lang="pl-PL" sz="1600" b="1" dirty="0" smtClean="0">
                <a:solidFill>
                  <a:schemeClr val="tx1"/>
                </a:solidFill>
                <a:latin typeface="Constantia" pitchFamily="18" charset="0"/>
              </a:rPr>
              <a:t> ochrona i współudział w renowacji zabytków.</a:t>
            </a:r>
          </a:p>
          <a:p>
            <a:pPr algn="l"/>
            <a:endParaRPr lang="pl-PL" sz="1600"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251520" y="692696"/>
            <a:ext cx="8062912" cy="1470025"/>
          </a:xfrm>
        </p:spPr>
        <p:txBody>
          <a:bodyPr/>
          <a:lstStyle/>
          <a:p>
            <a:pPr algn="ctr"/>
            <a:endParaRPr lang="pl-PL" b="1" dirty="0">
              <a:solidFill>
                <a:srgbClr val="FF0000"/>
              </a:solidFill>
              <a:latin typeface="Constantia" panose="02030602050306030303" pitchFamily="18" charset="0"/>
              <a:cs typeface="Andalus" panose="02020603050405020304" pitchFamily="18" charset="-78"/>
            </a:endParaRPr>
          </a:p>
        </p:txBody>
      </p:sp>
      <p:sp>
        <p:nvSpPr>
          <p:cNvPr id="5" name="Podtytuł 4"/>
          <p:cNvSpPr>
            <a:spLocks noGrp="1"/>
          </p:cNvSpPr>
          <p:nvPr>
            <p:ph type="subTitle" idx="1"/>
          </p:nvPr>
        </p:nvSpPr>
        <p:spPr>
          <a:xfrm>
            <a:off x="539552" y="1988840"/>
            <a:ext cx="8062912" cy="3107546"/>
          </a:xfrm>
        </p:spPr>
        <p:txBody>
          <a:bodyPr>
            <a:normAutofit/>
          </a:bodyPr>
          <a:lstStyle/>
          <a:p>
            <a:pPr algn="ctr"/>
            <a:r>
              <a:rPr lang="pl-PL" sz="4400" b="1" dirty="0" smtClean="0">
                <a:solidFill>
                  <a:srgbClr val="FF0000"/>
                </a:solidFill>
                <a:effectLst>
                  <a:outerShdw blurRad="38100" dist="38100" dir="2700000" algn="tl">
                    <a:srgbClr val="000000">
                      <a:alpha val="43137"/>
                    </a:srgbClr>
                  </a:outerShdw>
                </a:effectLst>
                <a:latin typeface="Constantia" pitchFamily="18" charset="0"/>
                <a:cs typeface="Andalus"/>
              </a:rPr>
              <a:t>Kadencja</a:t>
            </a:r>
          </a:p>
          <a:p>
            <a:pPr algn="ctr"/>
            <a:endParaRPr lang="pl-PL" sz="4400" b="1" dirty="0" smtClean="0">
              <a:effectLst>
                <a:outerShdw blurRad="38100" dist="38100" dir="2700000" algn="tl">
                  <a:srgbClr val="000000">
                    <a:alpha val="43137"/>
                  </a:srgbClr>
                </a:outerShdw>
              </a:effectLst>
              <a:latin typeface="Constantia" pitchFamily="18" charset="0"/>
              <a:cs typeface="Andalus"/>
            </a:endParaRPr>
          </a:p>
          <a:p>
            <a:pPr algn="ctr"/>
            <a:r>
              <a:rPr lang="pl-PL" sz="4400" b="1" dirty="0" smtClean="0">
                <a:effectLst>
                  <a:outerShdw blurRad="38100" dist="38100" dir="2700000" algn="tl">
                    <a:srgbClr val="000000">
                      <a:alpha val="43137"/>
                    </a:srgbClr>
                  </a:outerShdw>
                </a:effectLst>
                <a:latin typeface="Constantia" pitchFamily="18" charset="0"/>
                <a:cs typeface="Andalus"/>
              </a:rPr>
              <a:t>2010 - 2014</a:t>
            </a:r>
            <a:endParaRPr lang="pl-PL" sz="4400" b="1" dirty="0">
              <a:effectLst>
                <a:outerShdw blurRad="38100" dist="38100" dir="2700000" algn="tl">
                  <a:srgbClr val="000000">
                    <a:alpha val="43137"/>
                  </a:srgbClr>
                </a:outerShdw>
              </a:effectLst>
              <a:latin typeface="Constantia" panose="02030602050306030303" pitchFamily="18" charset="0"/>
            </a:endParaRPr>
          </a:p>
        </p:txBody>
      </p:sp>
      <p:pic>
        <p:nvPicPr>
          <p:cNvPr id="6" name="Picture 4" descr="\\Serwer\sieciowy\brania damian\25lat_black.jpg"/>
          <p:cNvPicPr>
            <a:picLocks noChangeAspect="1" noChangeArrowheads="1"/>
          </p:cNvPicPr>
          <p:nvPr/>
        </p:nvPicPr>
        <p:blipFill>
          <a:blip r:embed="rId2"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Tree>
  </p:cSld>
  <p:clrMapOvr>
    <a:masterClrMapping/>
  </p:clrMapOvr>
  <p:transition spd="slow">
    <p:randomBar dir="ver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r>
              <a:rPr lang="pl-PL" dirty="0" smtClean="0"/>
              <a:t/>
            </a:r>
            <a:br>
              <a:rPr lang="pl-PL" dirty="0" smtClean="0"/>
            </a:br>
            <a:endParaRPr lang="pl-PL" dirty="0"/>
          </a:p>
        </p:txBody>
      </p:sp>
      <p:sp>
        <p:nvSpPr>
          <p:cNvPr id="3" name="Podtytuł 2"/>
          <p:cNvSpPr>
            <a:spLocks noGrp="1"/>
          </p:cNvSpPr>
          <p:nvPr>
            <p:ph type="subTitle" idx="1"/>
          </p:nvPr>
        </p:nvSpPr>
        <p:spPr>
          <a:xfrm>
            <a:off x="3203848" y="620688"/>
            <a:ext cx="5112568" cy="5951584"/>
          </a:xfrm>
        </p:spPr>
        <p:txBody>
          <a:bodyPr>
            <a:normAutofit/>
          </a:bodyPr>
          <a:lstStyle/>
          <a:p>
            <a:pPr algn="ctr"/>
            <a:r>
              <a:rPr lang="pl-PL" b="1" dirty="0" smtClean="0">
                <a:solidFill>
                  <a:schemeClr val="tx1"/>
                </a:solidFill>
                <a:latin typeface="Constantia" panose="02030602050306030303" pitchFamily="18" charset="0"/>
              </a:rPr>
              <a:t>Radni Rady Gminy Spytkowice</a:t>
            </a:r>
          </a:p>
          <a:p>
            <a:pPr algn="ctr"/>
            <a:r>
              <a:rPr lang="pl-PL" sz="1600" b="1" dirty="0" smtClean="0">
                <a:solidFill>
                  <a:schemeClr val="tx1"/>
                </a:solidFill>
                <a:latin typeface="Constantia" panose="02030602050306030303" pitchFamily="18" charset="0"/>
              </a:rPr>
              <a:t>2010 - 2014</a:t>
            </a:r>
          </a:p>
          <a:p>
            <a:pPr algn="ctr"/>
            <a:r>
              <a:rPr lang="pl-PL" sz="1300" b="1" dirty="0" smtClean="0">
                <a:solidFill>
                  <a:schemeClr val="tx1"/>
                </a:solidFill>
                <a:latin typeface="Constantia" panose="02030602050306030303" pitchFamily="18" charset="0"/>
              </a:rPr>
              <a:t>(I posiedzenie:  2.12.2010)</a:t>
            </a:r>
          </a:p>
          <a:p>
            <a:pPr marL="457200" indent="-457200" algn="l">
              <a:buFont typeface="+mj-lt"/>
              <a:buAutoNum type="arabicPeriod"/>
            </a:pPr>
            <a:r>
              <a:rPr lang="pl-PL" sz="1400" b="1" dirty="0" smtClean="0">
                <a:solidFill>
                  <a:schemeClr val="tx1"/>
                </a:solidFill>
                <a:latin typeface="Constantia" panose="02030602050306030303" pitchFamily="18" charset="0"/>
              </a:rPr>
              <a:t>Kozak Lucyna			Bachowice</a:t>
            </a:r>
          </a:p>
          <a:p>
            <a:pPr marL="457200" indent="-457200" algn="l">
              <a:buFont typeface="+mj-lt"/>
              <a:buAutoNum type="arabicPeriod"/>
            </a:pPr>
            <a:r>
              <a:rPr lang="pl-PL" sz="1400" b="1" dirty="0" smtClean="0">
                <a:solidFill>
                  <a:schemeClr val="tx1"/>
                </a:solidFill>
                <a:latin typeface="Constantia" panose="02030602050306030303" pitchFamily="18" charset="0"/>
              </a:rPr>
              <a:t>Szewczyk Marian		Bachowice</a:t>
            </a:r>
          </a:p>
          <a:p>
            <a:pPr marL="457200" indent="-457200" algn="l">
              <a:buFont typeface="+mj-lt"/>
              <a:buAutoNum type="arabicPeriod"/>
            </a:pPr>
            <a:r>
              <a:rPr lang="pl-PL" sz="1400" b="1" dirty="0" smtClean="0">
                <a:solidFill>
                  <a:schemeClr val="tx1"/>
                </a:solidFill>
                <a:latin typeface="Constantia" panose="02030602050306030303" pitchFamily="18" charset="0"/>
              </a:rPr>
              <a:t>Szewczyk Zenon			Bachowice</a:t>
            </a:r>
          </a:p>
          <a:p>
            <a:pPr marL="457200" indent="-457200" algn="l">
              <a:buFont typeface="+mj-lt"/>
              <a:buAutoNum type="arabicPeriod"/>
            </a:pPr>
            <a:r>
              <a:rPr lang="pl-PL" sz="1400" b="1" dirty="0" smtClean="0">
                <a:solidFill>
                  <a:schemeClr val="tx1"/>
                </a:solidFill>
                <a:latin typeface="Constantia" panose="02030602050306030303" pitchFamily="18" charset="0"/>
              </a:rPr>
              <a:t>Mróz Ryszard			Ryczów</a:t>
            </a:r>
          </a:p>
          <a:p>
            <a:pPr marL="457200" indent="-457200" algn="l">
              <a:buFont typeface="+mj-lt"/>
              <a:buAutoNum type="arabicPeriod"/>
            </a:pPr>
            <a:r>
              <a:rPr lang="pl-PL" sz="1400" b="1" dirty="0" smtClean="0">
                <a:solidFill>
                  <a:schemeClr val="tx1"/>
                </a:solidFill>
                <a:latin typeface="Constantia" panose="02030602050306030303" pitchFamily="18" charset="0"/>
              </a:rPr>
              <a:t>Krystian Mariusz     </a:t>
            </a:r>
            <a:r>
              <a:rPr lang="pl-PL" sz="1400" b="1" dirty="0" smtClean="0">
                <a:solidFill>
                  <a:schemeClr val="tx1"/>
                </a:solidFill>
                <a:latin typeface="Constantia" panose="02030602050306030303" pitchFamily="18" charset="0"/>
              </a:rPr>
              <a:t>   </a:t>
            </a:r>
            <a:r>
              <a:rPr lang="pl-PL" sz="1200" b="1" dirty="0" smtClean="0">
                <a:solidFill>
                  <a:schemeClr val="tx1"/>
                </a:solidFill>
                <a:latin typeface="Constantia" panose="02030602050306030303" pitchFamily="18" charset="0"/>
              </a:rPr>
              <a:t>(</a:t>
            </a:r>
            <a:r>
              <a:rPr lang="pl-PL" sz="1200" b="1" dirty="0" smtClean="0">
                <a:solidFill>
                  <a:schemeClr val="tx1"/>
                </a:solidFill>
                <a:latin typeface="Constantia" panose="02030602050306030303" pitchFamily="18" charset="0"/>
              </a:rPr>
              <a:t>do 14.12.2010)	</a:t>
            </a:r>
            <a:r>
              <a:rPr lang="pl-PL" sz="1400" b="1" dirty="0" smtClean="0">
                <a:solidFill>
                  <a:schemeClr val="tx1"/>
                </a:solidFill>
                <a:latin typeface="Constantia" panose="02030602050306030303" pitchFamily="18" charset="0"/>
              </a:rPr>
              <a:t>Ryczów</a:t>
            </a:r>
          </a:p>
          <a:p>
            <a:pPr marL="457200" indent="-457200" algn="l">
              <a:buFont typeface="+mj-lt"/>
              <a:buAutoNum type="arabicPeriod"/>
            </a:pPr>
            <a:r>
              <a:rPr lang="pl-PL" sz="1400" b="1" dirty="0" smtClean="0">
                <a:solidFill>
                  <a:schemeClr val="tx1"/>
                </a:solidFill>
                <a:latin typeface="Constantia" panose="02030602050306030303" pitchFamily="18" charset="0"/>
              </a:rPr>
              <a:t>Gierek Krzysztof         </a:t>
            </a:r>
            <a:r>
              <a:rPr lang="pl-PL" sz="1200" b="1" dirty="0" smtClean="0">
                <a:solidFill>
                  <a:schemeClr val="tx1"/>
                </a:solidFill>
                <a:latin typeface="Constantia" panose="02030602050306030303" pitchFamily="18" charset="0"/>
              </a:rPr>
              <a:t>(</a:t>
            </a:r>
            <a:r>
              <a:rPr lang="pl-PL" sz="1200" b="1" dirty="0" smtClean="0">
                <a:solidFill>
                  <a:schemeClr val="tx1"/>
                </a:solidFill>
                <a:latin typeface="Constantia" panose="02030602050306030303" pitchFamily="18" charset="0"/>
              </a:rPr>
              <a:t>od 13.03.2011)</a:t>
            </a:r>
            <a:r>
              <a:rPr lang="pl-PL" sz="1400" b="1" dirty="0" smtClean="0">
                <a:solidFill>
                  <a:schemeClr val="tx1"/>
                </a:solidFill>
                <a:latin typeface="Constantia" panose="02030602050306030303" pitchFamily="18" charset="0"/>
              </a:rPr>
              <a:t>	Ryczów</a:t>
            </a:r>
          </a:p>
          <a:p>
            <a:pPr marL="457200" indent="-457200" algn="l">
              <a:buFont typeface="+mj-lt"/>
              <a:buAutoNum type="arabicPeriod"/>
            </a:pPr>
            <a:r>
              <a:rPr lang="pl-PL" sz="1400" b="1" dirty="0" smtClean="0">
                <a:solidFill>
                  <a:schemeClr val="tx1"/>
                </a:solidFill>
                <a:latin typeface="Constantia" panose="02030602050306030303" pitchFamily="18" charset="0"/>
              </a:rPr>
              <a:t>Ryba Marian			Ryczów     </a:t>
            </a:r>
          </a:p>
          <a:p>
            <a:pPr marL="457200" indent="-457200" algn="l">
              <a:buFont typeface="+mj-lt"/>
              <a:buAutoNum type="arabicPeriod"/>
            </a:pPr>
            <a:r>
              <a:rPr lang="pl-PL" sz="1400" b="1" dirty="0" smtClean="0">
                <a:solidFill>
                  <a:schemeClr val="tx1"/>
                </a:solidFill>
                <a:latin typeface="Constantia" panose="02030602050306030303" pitchFamily="18" charset="0"/>
              </a:rPr>
              <a:t>Stokłosa Katarzyna		Ryczów     </a:t>
            </a:r>
          </a:p>
          <a:p>
            <a:pPr marL="457200" indent="-457200" algn="l">
              <a:buFont typeface="+mj-lt"/>
              <a:buAutoNum type="arabicPeriod"/>
            </a:pPr>
            <a:r>
              <a:rPr lang="pl-PL" sz="1400" b="1" dirty="0" smtClean="0">
                <a:solidFill>
                  <a:schemeClr val="tx1"/>
                </a:solidFill>
                <a:latin typeface="Constantia" panose="02030602050306030303" pitchFamily="18" charset="0"/>
              </a:rPr>
              <a:t>Byrski Krzysztof		Spytkowice</a:t>
            </a:r>
          </a:p>
          <a:p>
            <a:pPr marL="457200" indent="-457200" algn="l">
              <a:buFont typeface="+mj-lt"/>
              <a:buAutoNum type="arabicPeriod"/>
            </a:pPr>
            <a:r>
              <a:rPr lang="pl-PL" sz="1400" b="1" dirty="0" err="1" smtClean="0">
                <a:solidFill>
                  <a:schemeClr val="tx1"/>
                </a:solidFill>
                <a:latin typeface="Constantia" pitchFamily="18" charset="0"/>
              </a:rPr>
              <a:t>Chodacki</a:t>
            </a:r>
            <a:r>
              <a:rPr lang="pl-PL" sz="1400" b="1" dirty="0" smtClean="0">
                <a:solidFill>
                  <a:schemeClr val="tx1"/>
                </a:solidFill>
                <a:latin typeface="Constantia" pitchFamily="18" charset="0"/>
              </a:rPr>
              <a:t> Adam			Spytkowice</a:t>
            </a:r>
          </a:p>
          <a:p>
            <a:pPr marL="457200" indent="-457200" algn="l">
              <a:buFont typeface="+mj-lt"/>
              <a:buAutoNum type="arabicPeriod"/>
            </a:pPr>
            <a:r>
              <a:rPr lang="pl-PL" sz="1400" b="1" dirty="0" smtClean="0">
                <a:solidFill>
                  <a:schemeClr val="tx1"/>
                </a:solidFill>
                <a:latin typeface="Constantia" pitchFamily="18" charset="0"/>
              </a:rPr>
              <a:t>Malaga Zbigniew		Spytkowice</a:t>
            </a:r>
          </a:p>
          <a:p>
            <a:pPr marL="457200" indent="-457200" algn="l">
              <a:buFont typeface="+mj-lt"/>
              <a:buAutoNum type="arabicPeriod"/>
            </a:pPr>
            <a:r>
              <a:rPr lang="pl-PL" sz="1400" b="1" dirty="0" err="1" smtClean="0">
                <a:solidFill>
                  <a:schemeClr val="tx1"/>
                </a:solidFill>
                <a:latin typeface="Constantia" pitchFamily="18" charset="0"/>
              </a:rPr>
              <a:t>Piórowski</a:t>
            </a:r>
            <a:r>
              <a:rPr lang="pl-PL" sz="1400" b="1" dirty="0" smtClean="0">
                <a:solidFill>
                  <a:schemeClr val="tx1"/>
                </a:solidFill>
                <a:latin typeface="Constantia" pitchFamily="18" charset="0"/>
              </a:rPr>
              <a:t> Jerzy			Spytkowice</a:t>
            </a:r>
          </a:p>
          <a:p>
            <a:pPr marL="457200" indent="-457200" algn="l">
              <a:buFont typeface="+mj-lt"/>
              <a:buAutoNum type="arabicPeriod"/>
            </a:pPr>
            <a:r>
              <a:rPr lang="pl-PL" sz="1400" b="1" dirty="0" smtClean="0">
                <a:solidFill>
                  <a:schemeClr val="tx1"/>
                </a:solidFill>
                <a:latin typeface="Constantia" pitchFamily="18" charset="0"/>
              </a:rPr>
              <a:t>Sztaba Teresa			Spytkowice</a:t>
            </a:r>
          </a:p>
          <a:p>
            <a:pPr marL="457200" indent="-457200" algn="l">
              <a:buFont typeface="+mj-lt"/>
              <a:buAutoNum type="arabicPeriod"/>
            </a:pPr>
            <a:r>
              <a:rPr lang="pl-PL" sz="1400" b="1" dirty="0" smtClean="0">
                <a:solidFill>
                  <a:schemeClr val="tx1"/>
                </a:solidFill>
                <a:latin typeface="Constantia" pitchFamily="18" charset="0"/>
              </a:rPr>
              <a:t>Wilczak Maria			Spytkowice</a:t>
            </a:r>
          </a:p>
          <a:p>
            <a:pPr marL="457200" indent="-457200" algn="l">
              <a:buFont typeface="+mj-lt"/>
              <a:buAutoNum type="arabicPeriod"/>
            </a:pPr>
            <a:r>
              <a:rPr lang="pl-PL" sz="1400" b="1" dirty="0" smtClean="0">
                <a:solidFill>
                  <a:schemeClr val="tx1"/>
                </a:solidFill>
                <a:latin typeface="Constantia" pitchFamily="18" charset="0"/>
              </a:rPr>
              <a:t>Stańczyk Grażyna		Miejsce</a:t>
            </a:r>
          </a:p>
          <a:p>
            <a:pPr marL="457200" indent="-457200" algn="l">
              <a:buFont typeface="+mj-lt"/>
              <a:buAutoNum type="arabicPeriod"/>
            </a:pPr>
            <a:r>
              <a:rPr lang="pl-PL" sz="1400" b="1" dirty="0" smtClean="0">
                <a:solidFill>
                  <a:schemeClr val="tx1"/>
                </a:solidFill>
                <a:latin typeface="Constantia" pitchFamily="18" charset="0"/>
              </a:rPr>
              <a:t>Maślona Stanisław       		Półwieś</a:t>
            </a:r>
          </a:p>
          <a:p>
            <a:pPr marL="457200" indent="-457200" algn="l">
              <a:buFont typeface="+mj-lt"/>
              <a:buAutoNum type="arabicPeriod"/>
            </a:pPr>
            <a:endParaRPr lang="pl-PL" sz="1800" b="1" dirty="0" smtClean="0">
              <a:solidFill>
                <a:schemeClr val="tx1"/>
              </a:solidFill>
              <a:latin typeface="Constantia" pitchFamily="18" charset="0"/>
            </a:endParaRPr>
          </a:p>
          <a:p>
            <a:pPr marL="457200" indent="-457200" algn="l">
              <a:buFont typeface="+mj-lt"/>
              <a:buAutoNum type="arabicPeriod"/>
            </a:pP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3457032927"/>
      </p:ext>
    </p:extLst>
  </p:cSld>
  <p:clrMapOvr>
    <a:masterClrMapping/>
  </p:clrMapOvr>
  <p:transition spd="slow">
    <p:randomBar dir="ver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2568" cy="5951584"/>
          </a:xfrm>
        </p:spPr>
        <p:txBody>
          <a:bodyPr>
            <a:normAutofit/>
          </a:bodyPr>
          <a:lstStyle/>
          <a:p>
            <a:pPr algn="ctr"/>
            <a:r>
              <a:rPr lang="pl-PL" b="1" dirty="0" smtClean="0">
                <a:solidFill>
                  <a:schemeClr val="tx1"/>
                </a:solidFill>
                <a:latin typeface="Constantia" panose="02030602050306030303" pitchFamily="18" charset="0"/>
              </a:rPr>
              <a:t>Rada Gminy Spytkowice</a:t>
            </a:r>
          </a:p>
          <a:p>
            <a:pPr algn="ctr"/>
            <a:r>
              <a:rPr lang="pl-PL" sz="1400" b="1" dirty="0" smtClean="0">
                <a:solidFill>
                  <a:schemeClr val="tx1"/>
                </a:solidFill>
                <a:latin typeface="Constantia" panose="02030602050306030303" pitchFamily="18" charset="0"/>
              </a:rPr>
              <a:t>2010 - 2014</a:t>
            </a:r>
          </a:p>
          <a:p>
            <a:pPr algn="ctr"/>
            <a:endParaRPr lang="pl-PL" sz="1400" b="1" dirty="0" smtClean="0">
              <a:solidFill>
                <a:schemeClr val="tx1"/>
              </a:solidFill>
              <a:latin typeface="Constantia" panose="02030602050306030303" pitchFamily="18" charset="0"/>
            </a:endParaRPr>
          </a:p>
          <a:p>
            <a:pPr algn="l"/>
            <a:endParaRPr lang="pl-PL" sz="1800" b="1" dirty="0" smtClean="0">
              <a:solidFill>
                <a:schemeClr val="tx1"/>
              </a:solidFill>
              <a:latin typeface="Constantia" pitchFamily="18" charset="0"/>
            </a:endParaRPr>
          </a:p>
          <a:p>
            <a:pPr marL="457200" indent="-457200" algn="l">
              <a:buFont typeface="+mj-lt"/>
              <a:buAutoNum type="arabicPeriod"/>
            </a:pP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59832" y="1556792"/>
            <a:ext cx="5604660" cy="3672408"/>
          </a:xfrm>
          <a:prstGeom prst="rect">
            <a:avLst/>
          </a:prstGeom>
        </p:spPr>
      </p:pic>
    </p:spTree>
    <p:extLst>
      <p:ext uri="{BB962C8B-B14F-4D97-AF65-F5344CB8AC3E}">
        <p14:creationId xmlns:p14="http://schemas.microsoft.com/office/powerpoint/2010/main" xmlns="" val="1759854624"/>
      </p:ext>
    </p:extLst>
  </p:cSld>
  <p:clrMapOvr>
    <a:masterClrMapping/>
  </p:clrMapOvr>
  <p:transition spd="slow">
    <p:randomBar dir="ver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00364" y="620688"/>
            <a:ext cx="5715040" cy="5040560"/>
          </a:xfrm>
        </p:spPr>
        <p:txBody>
          <a:bodyPr>
            <a:normAutofit/>
          </a:bodyPr>
          <a:lstStyle/>
          <a:p>
            <a:pPr algn="ctr"/>
            <a:r>
              <a:rPr lang="pl-PL" b="1" dirty="0" smtClean="0">
                <a:solidFill>
                  <a:schemeClr val="tx1"/>
                </a:solidFill>
                <a:latin typeface="Constantia" panose="02030602050306030303" pitchFamily="18" charset="0"/>
              </a:rPr>
              <a:t>Wybory Przewodniczącego Rady Gminy</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(2.12.2010 r.)</a:t>
            </a: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r>
              <a:rPr lang="pl-PL" sz="1600" b="1" dirty="0" smtClean="0">
                <a:solidFill>
                  <a:schemeClr val="tx1"/>
                </a:solidFill>
                <a:latin typeface="Constantia" pitchFamily="18" charset="0"/>
              </a:rPr>
              <a:t>Kandydat i wyniki głosowania:</a:t>
            </a:r>
          </a:p>
          <a:p>
            <a:pPr marL="342900" indent="-342900" algn="l">
              <a:buFont typeface="+mj-lt"/>
              <a:buAutoNum type="arabicParenR"/>
            </a:pPr>
            <a:r>
              <a:rPr lang="pl-PL" sz="1600" b="1" dirty="0" err="1" smtClean="0">
                <a:solidFill>
                  <a:schemeClr val="tx1"/>
                </a:solidFill>
                <a:latin typeface="Constantia" pitchFamily="18" charset="0"/>
              </a:rPr>
              <a:t>Piórowski</a:t>
            </a:r>
            <a:r>
              <a:rPr lang="pl-PL" sz="1600" b="1" dirty="0" smtClean="0">
                <a:solidFill>
                  <a:schemeClr val="tx1"/>
                </a:solidFill>
                <a:latin typeface="Constantia" pitchFamily="18" charset="0"/>
              </a:rPr>
              <a:t> Jerzy	- 13 głosów „za”</a:t>
            </a:r>
          </a:p>
          <a:p>
            <a:pPr marL="800100" lvl="1" indent="-342900" algn="l"/>
            <a:r>
              <a:rPr lang="pl-PL" sz="1700" b="1" dirty="0" smtClean="0">
                <a:solidFill>
                  <a:schemeClr val="tx1"/>
                </a:solidFill>
                <a:latin typeface="Constantia" pitchFamily="18" charset="0"/>
              </a:rPr>
              <a:t>				- 2 głosy nieważne</a:t>
            </a:r>
          </a:p>
          <a:p>
            <a:pPr marL="342900" indent="-342900" algn="l"/>
            <a:r>
              <a:rPr lang="pl-PL" sz="1600" b="1" dirty="0" smtClean="0">
                <a:solidFill>
                  <a:schemeClr val="tx1"/>
                </a:solidFill>
                <a:latin typeface="Constantia" pitchFamily="18" charset="0"/>
              </a:rPr>
              <a:t>				</a:t>
            </a:r>
            <a:r>
              <a:rPr lang="pl-PL" sz="1400" b="1" dirty="0" smtClean="0">
                <a:solidFill>
                  <a:schemeClr val="tx1"/>
                </a:solidFill>
                <a:latin typeface="Constantia" pitchFamily="18" charset="0"/>
              </a:rPr>
              <a:t>	</a:t>
            </a: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Przewodniczący</a:t>
            </a:r>
          </a:p>
          <a:p>
            <a:pPr algn="ctr"/>
            <a:r>
              <a:rPr lang="pl-PL" b="1" dirty="0" smtClean="0">
                <a:solidFill>
                  <a:schemeClr val="tx1"/>
                </a:solidFill>
                <a:latin typeface="Constantia" panose="02030602050306030303" pitchFamily="18" charset="0"/>
              </a:rPr>
              <a:t>Rady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Jerzy </a:t>
            </a:r>
            <a:r>
              <a:rPr lang="pl-PL" b="1" dirty="0" err="1" smtClean="0">
                <a:solidFill>
                  <a:schemeClr val="tx1"/>
                </a:solidFill>
                <a:latin typeface="Constantia" panose="02030602050306030303" pitchFamily="18" charset="0"/>
              </a:rPr>
              <a:t>Piórowski</a:t>
            </a: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2010 - 2014</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6" name="Obraz 5" descr="DSC02233.JPG"/>
          <p:cNvPicPr>
            <a:picLocks noChangeAspect="1"/>
          </p:cNvPicPr>
          <p:nvPr/>
        </p:nvPicPr>
        <p:blipFill>
          <a:blip r:embed="rId2" cstate="print"/>
          <a:stretch>
            <a:fillRect/>
          </a:stretch>
        </p:blipFill>
        <p:spPr>
          <a:xfrm>
            <a:off x="3428992" y="1500174"/>
            <a:ext cx="4723136" cy="3143272"/>
          </a:xfrm>
          <a:prstGeom prst="rect">
            <a:avLst/>
          </a:prstGeom>
        </p:spPr>
      </p:pic>
    </p:spTree>
    <p:extLst>
      <p:ext uri="{BB962C8B-B14F-4D97-AF65-F5344CB8AC3E}">
        <p14:creationId xmlns:p14="http://schemas.microsoft.com/office/powerpoint/2010/main" xmlns="" val="56382488"/>
      </p:ext>
    </p:extLst>
  </p:cSld>
  <p:clrMapOvr>
    <a:masterClrMapping/>
  </p:clrMapOvr>
  <p:transition spd="slow">
    <p:randomBar dir="ver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71802" y="620688"/>
            <a:ext cx="5643602" cy="5040560"/>
          </a:xfrm>
        </p:spPr>
        <p:txBody>
          <a:bodyPr>
            <a:normAutofit/>
          </a:bodyPr>
          <a:lstStyle/>
          <a:p>
            <a:pPr algn="ctr"/>
            <a:r>
              <a:rPr lang="pl-PL" b="1" dirty="0" smtClean="0">
                <a:solidFill>
                  <a:schemeClr val="tx1"/>
                </a:solidFill>
                <a:latin typeface="Constantia" panose="02030602050306030303" pitchFamily="18" charset="0"/>
              </a:rPr>
              <a:t>Wybory Wójta Gminy Spytkowice</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(21.11.2010 r. – wybory bezpośrednie)</a:t>
            </a:r>
          </a:p>
          <a:p>
            <a:pPr algn="ctr"/>
            <a:endParaRPr lang="pl-PL" b="1" dirty="0" smtClean="0">
              <a:solidFill>
                <a:schemeClr val="tx1"/>
              </a:solidFill>
            </a:endParaRPr>
          </a:p>
          <a:p>
            <a:pPr algn="ctr"/>
            <a:endParaRPr lang="pl-PL" b="1" dirty="0" smtClean="0">
              <a:solidFill>
                <a:schemeClr val="tx1"/>
              </a:solidFill>
            </a:endParaRPr>
          </a:p>
          <a:p>
            <a:pPr algn="l"/>
            <a:r>
              <a:rPr lang="pl-PL" sz="1600" b="1" dirty="0" smtClean="0">
                <a:solidFill>
                  <a:schemeClr val="tx1"/>
                </a:solidFill>
                <a:latin typeface="Constantia" pitchFamily="18" charset="0"/>
              </a:rPr>
              <a:t>Kandydaci i wyniki głosowania:</a:t>
            </a:r>
          </a:p>
          <a:p>
            <a:pPr marL="457200" indent="-457200" algn="l">
              <a:buFont typeface="+mj-lt"/>
              <a:buAutoNum type="arabicParenR"/>
            </a:pPr>
            <a:r>
              <a:rPr lang="pl-PL" sz="1600" b="1" dirty="0" smtClean="0">
                <a:solidFill>
                  <a:schemeClr val="tx1"/>
                </a:solidFill>
                <a:latin typeface="Constantia" pitchFamily="18" charset="0"/>
              </a:rPr>
              <a:t>Błaszczyk Sławomir	- 851 głosów (21,88%)</a:t>
            </a:r>
          </a:p>
          <a:p>
            <a:pPr marL="457200" indent="-457200" algn="l">
              <a:buFont typeface="+mj-lt"/>
              <a:buAutoNum type="arabicParenR"/>
            </a:pPr>
            <a:r>
              <a:rPr lang="pl-PL" sz="1600" b="1" dirty="0" err="1" smtClean="0">
                <a:solidFill>
                  <a:schemeClr val="tx1"/>
                </a:solidFill>
                <a:latin typeface="Constantia" pitchFamily="18" charset="0"/>
              </a:rPr>
              <a:t>Chlebicki</a:t>
            </a:r>
            <a:r>
              <a:rPr lang="pl-PL" sz="1600" b="1" dirty="0" smtClean="0">
                <a:solidFill>
                  <a:schemeClr val="tx1"/>
                </a:solidFill>
                <a:latin typeface="Constantia" pitchFamily="18" charset="0"/>
              </a:rPr>
              <a:t> Jan		- 904 głosy (23,25%)</a:t>
            </a:r>
          </a:p>
          <a:p>
            <a:pPr marL="457200" indent="-457200" algn="l">
              <a:buFont typeface="+mj-lt"/>
              <a:buAutoNum type="arabicParenR"/>
            </a:pPr>
            <a:r>
              <a:rPr lang="pl-PL" sz="1600" b="1" dirty="0" smtClean="0">
                <a:solidFill>
                  <a:schemeClr val="tx1"/>
                </a:solidFill>
                <a:latin typeface="Constantia" pitchFamily="18" charset="0"/>
              </a:rPr>
              <a:t>Dziuba Robert 	- 645 głosów (16,59%)</a:t>
            </a:r>
          </a:p>
          <a:p>
            <a:pPr marL="457200" indent="-457200" algn="l">
              <a:buFont typeface="+mj-lt"/>
              <a:buAutoNum type="arabicParenR"/>
            </a:pPr>
            <a:r>
              <a:rPr lang="pl-PL" sz="1600" b="1" dirty="0" smtClean="0">
                <a:solidFill>
                  <a:schemeClr val="tx1"/>
                </a:solidFill>
                <a:latin typeface="Constantia" pitchFamily="18" charset="0"/>
              </a:rPr>
              <a:t>Krystian Mariusz	- 1489 głosów (38,29%)</a:t>
            </a:r>
          </a:p>
          <a:p>
            <a:pPr marL="457200" indent="-457200" algn="l"/>
            <a:endParaRPr lang="pl-PL" sz="1600" b="1" dirty="0" smtClean="0">
              <a:solidFill>
                <a:schemeClr val="tx1"/>
              </a:solidFill>
              <a:latin typeface="Constantia" pitchFamily="18" charset="0"/>
            </a:endParaRPr>
          </a:p>
          <a:p>
            <a:pPr marL="457200" indent="-457200" algn="l"/>
            <a:r>
              <a:rPr lang="pl-PL" sz="1600" b="1" dirty="0" smtClean="0">
                <a:solidFill>
                  <a:schemeClr val="tx1"/>
                </a:solidFill>
                <a:latin typeface="Constantia" pitchFamily="18" charset="0"/>
              </a:rPr>
              <a:t>II tura wyborów (5.12.2010 r.):</a:t>
            </a:r>
          </a:p>
          <a:p>
            <a:pPr marL="457200" indent="-457200" algn="l">
              <a:buFont typeface="+mj-lt"/>
              <a:buAutoNum type="arabicParenR"/>
            </a:pPr>
            <a:r>
              <a:rPr lang="pl-PL" sz="1600" b="1" dirty="0" err="1" smtClean="0">
                <a:solidFill>
                  <a:schemeClr val="tx1"/>
                </a:solidFill>
                <a:latin typeface="Constantia" pitchFamily="18" charset="0"/>
              </a:rPr>
              <a:t>Chlebicki</a:t>
            </a:r>
            <a:r>
              <a:rPr lang="pl-PL" sz="1600" b="1" dirty="0" smtClean="0">
                <a:solidFill>
                  <a:schemeClr val="tx1"/>
                </a:solidFill>
                <a:latin typeface="Constantia" pitchFamily="18" charset="0"/>
              </a:rPr>
              <a:t> Jan		- 1365 głosów (43,61%)</a:t>
            </a:r>
          </a:p>
          <a:p>
            <a:pPr marL="457200" indent="-457200" algn="l">
              <a:buFont typeface="+mj-lt"/>
              <a:buAutoNum type="arabicParenR"/>
            </a:pPr>
            <a:r>
              <a:rPr lang="pl-PL" sz="1600" b="1" dirty="0" smtClean="0">
                <a:solidFill>
                  <a:schemeClr val="tx1"/>
                </a:solidFill>
                <a:latin typeface="Constantia" pitchFamily="18" charset="0"/>
              </a:rPr>
              <a:t>Krystian Mariusz	- 1765 głosów (56,39%)</a:t>
            </a: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Wójt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Mariusz Krystian</a:t>
            </a:r>
          </a:p>
          <a:p>
            <a:pPr algn="ctr"/>
            <a:r>
              <a:rPr lang="pl-PL" b="1" dirty="0" smtClean="0">
                <a:solidFill>
                  <a:schemeClr val="tx1"/>
                </a:solidFill>
                <a:latin typeface="Constantia" panose="02030602050306030303" pitchFamily="18" charset="0"/>
              </a:rPr>
              <a:t>2010 - 2014</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04345" y="1052736"/>
            <a:ext cx="4513784" cy="3024336"/>
          </a:xfrm>
          <a:prstGeom prst="rect">
            <a:avLst/>
          </a:prstGeom>
        </p:spPr>
      </p:pic>
    </p:spTree>
    <p:extLst>
      <p:ext uri="{BB962C8B-B14F-4D97-AF65-F5344CB8AC3E}">
        <p14:creationId xmlns:p14="http://schemas.microsoft.com/office/powerpoint/2010/main" xmlns="" val="2808219201"/>
      </p:ext>
    </p:extLst>
  </p:cSld>
  <p:clrMapOvr>
    <a:masterClrMapping/>
  </p:clrMapOvr>
  <p:transition spd="slow">
    <p:randomBar dir="ver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Sołtysi wsi</a:t>
            </a:r>
          </a:p>
          <a:p>
            <a:pPr algn="ctr"/>
            <a:r>
              <a:rPr lang="pl-PL" sz="1600" b="1" dirty="0" smtClean="0">
                <a:solidFill>
                  <a:schemeClr val="tx1"/>
                </a:solidFill>
                <a:latin typeface="Constantia" panose="02030602050306030303" pitchFamily="18" charset="0"/>
              </a:rPr>
              <a:t>08.05.2011 – 25.04.2015</a:t>
            </a:r>
          </a:p>
          <a:p>
            <a:pPr algn="ctr"/>
            <a:r>
              <a:rPr lang="pl-PL" sz="1600" b="1" dirty="0" smtClean="0">
                <a:solidFill>
                  <a:schemeClr val="tx1"/>
                </a:solidFill>
                <a:latin typeface="Constantia" panose="02030602050306030303" pitchFamily="18" charset="0"/>
              </a:rPr>
              <a:t>(wybrani w wyborach bezpośrednich)</a:t>
            </a: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bachowice.png"/>
          <p:cNvPicPr>
            <a:picLocks noChangeAspect="1"/>
          </p:cNvPicPr>
          <p:nvPr/>
        </p:nvPicPr>
        <p:blipFill>
          <a:blip r:embed="rId2" cstate="print"/>
          <a:stretch>
            <a:fillRect/>
          </a:stretch>
        </p:blipFill>
        <p:spPr>
          <a:xfrm>
            <a:off x="5000628" y="1928802"/>
            <a:ext cx="555766" cy="622246"/>
          </a:xfrm>
          <a:prstGeom prst="rect">
            <a:avLst/>
          </a:prstGeom>
        </p:spPr>
      </p:pic>
      <p:pic>
        <p:nvPicPr>
          <p:cNvPr id="5" name="Obraz 4" descr="lipowa.png"/>
          <p:cNvPicPr>
            <a:picLocks noChangeAspect="1"/>
          </p:cNvPicPr>
          <p:nvPr/>
        </p:nvPicPr>
        <p:blipFill>
          <a:blip r:embed="rId3" cstate="print"/>
          <a:stretch>
            <a:fillRect/>
          </a:stretch>
        </p:blipFill>
        <p:spPr>
          <a:xfrm>
            <a:off x="7143768" y="1928802"/>
            <a:ext cx="577774" cy="636231"/>
          </a:xfrm>
          <a:prstGeom prst="rect">
            <a:avLst/>
          </a:prstGeom>
        </p:spPr>
      </p:pic>
      <p:pic>
        <p:nvPicPr>
          <p:cNvPr id="6" name="Obraz 5" descr="miejsce.png"/>
          <p:cNvPicPr>
            <a:picLocks noChangeAspect="1"/>
          </p:cNvPicPr>
          <p:nvPr/>
        </p:nvPicPr>
        <p:blipFill>
          <a:blip r:embed="rId4" cstate="print"/>
          <a:stretch>
            <a:fillRect/>
          </a:stretch>
        </p:blipFill>
        <p:spPr>
          <a:xfrm>
            <a:off x="6072198" y="1928802"/>
            <a:ext cx="577774" cy="636464"/>
          </a:xfrm>
          <a:prstGeom prst="rect">
            <a:avLst/>
          </a:prstGeom>
        </p:spPr>
      </p:pic>
      <p:pic>
        <p:nvPicPr>
          <p:cNvPr id="7" name="Obraz 6" descr="Herb Półwsia wersja I.png"/>
          <p:cNvPicPr>
            <a:picLocks noChangeAspect="1"/>
          </p:cNvPicPr>
          <p:nvPr/>
        </p:nvPicPr>
        <p:blipFill>
          <a:blip r:embed="rId5" cstate="print"/>
          <a:stretch>
            <a:fillRect/>
          </a:stretch>
        </p:blipFill>
        <p:spPr>
          <a:xfrm>
            <a:off x="8215338" y="1928802"/>
            <a:ext cx="586794" cy="642942"/>
          </a:xfrm>
          <a:prstGeom prst="rect">
            <a:avLst/>
          </a:prstGeom>
        </p:spPr>
      </p:pic>
      <p:pic>
        <p:nvPicPr>
          <p:cNvPr id="8" name="Obraz 7" descr="ryczow.png"/>
          <p:cNvPicPr>
            <a:picLocks noChangeAspect="1"/>
          </p:cNvPicPr>
          <p:nvPr/>
        </p:nvPicPr>
        <p:blipFill>
          <a:blip r:embed="rId6" cstate="print"/>
          <a:stretch>
            <a:fillRect/>
          </a:stretch>
        </p:blipFill>
        <p:spPr>
          <a:xfrm>
            <a:off x="3929058" y="1928802"/>
            <a:ext cx="596719" cy="654582"/>
          </a:xfrm>
          <a:prstGeom prst="rect">
            <a:avLst/>
          </a:prstGeom>
        </p:spPr>
      </p:pic>
      <p:pic>
        <p:nvPicPr>
          <p:cNvPr id="9" name="Obraz 8" descr="spytkowice.png"/>
          <p:cNvPicPr>
            <a:picLocks noChangeAspect="1"/>
          </p:cNvPicPr>
          <p:nvPr/>
        </p:nvPicPr>
        <p:blipFill>
          <a:blip r:embed="rId7" cstate="print"/>
          <a:stretch>
            <a:fillRect/>
          </a:stretch>
        </p:blipFill>
        <p:spPr>
          <a:xfrm>
            <a:off x="2857488" y="1928802"/>
            <a:ext cx="596144" cy="652032"/>
          </a:xfrm>
          <a:prstGeom prst="rect">
            <a:avLst/>
          </a:prstGeom>
        </p:spPr>
      </p:pic>
      <p:graphicFrame>
        <p:nvGraphicFramePr>
          <p:cNvPr id="10" name="Tabela 9"/>
          <p:cNvGraphicFramePr>
            <a:graphicFrameLocks noGrp="1"/>
          </p:cNvGraphicFramePr>
          <p:nvPr/>
        </p:nvGraphicFramePr>
        <p:xfrm>
          <a:off x="1928794" y="2857496"/>
          <a:ext cx="7072360" cy="1040133"/>
        </p:xfrm>
        <a:graphic>
          <a:graphicData uri="http://schemas.openxmlformats.org/drawingml/2006/table">
            <a:tbl>
              <a:tblPr firstRow="1" bandRow="1">
                <a:tableStyleId>{284E427A-3D55-4303-BF80-6455036E1DE7}</a:tableStyleId>
              </a:tblPr>
              <a:tblGrid>
                <a:gridCol w="714380"/>
                <a:gridCol w="1071569"/>
                <a:gridCol w="1071570"/>
                <a:gridCol w="1006761"/>
                <a:gridCol w="1148166"/>
                <a:gridCol w="1029957"/>
                <a:gridCol w="1029957"/>
              </a:tblGrid>
              <a:tr h="400053">
                <a:tc>
                  <a:txBody>
                    <a:bodyPr/>
                    <a:lstStyle/>
                    <a:p>
                      <a:endParaRPr lang="pl-PL" sz="1200" dirty="0"/>
                    </a:p>
                  </a:txBody>
                  <a:tcPr/>
                </a:tc>
                <a:tc>
                  <a:txBody>
                    <a:bodyPr/>
                    <a:lstStyle/>
                    <a:p>
                      <a:pPr lvl="0" algn="ctr"/>
                      <a:r>
                        <a:rPr lang="pl-PL" sz="1250" dirty="0" smtClean="0">
                          <a:latin typeface="Constantia" pitchFamily="18" charset="0"/>
                        </a:rPr>
                        <a:t>Spytkowice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Ryczów</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Bachowice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Miejsce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Lipowa</a:t>
                      </a:r>
                      <a:endParaRPr lang="pl-PL" sz="1250" dirty="0">
                        <a:solidFill>
                          <a:schemeClr val="tx1"/>
                        </a:solidFill>
                        <a:latin typeface="Constantia" pitchFamily="18" charset="0"/>
                      </a:endParaRPr>
                    </a:p>
                  </a:txBody>
                  <a:tcPr/>
                </a:tc>
                <a:tc>
                  <a:txBody>
                    <a:bodyPr/>
                    <a:lstStyle/>
                    <a:p>
                      <a:pPr lvl="0" algn="ctr"/>
                      <a:r>
                        <a:rPr lang="pl-PL" sz="1250" dirty="0" smtClean="0">
                          <a:solidFill>
                            <a:schemeClr val="bg1"/>
                          </a:solidFill>
                          <a:latin typeface="Constantia" pitchFamily="18" charset="0"/>
                        </a:rPr>
                        <a:t>Półwieś</a:t>
                      </a:r>
                      <a:endParaRPr lang="pl-PL" sz="1250" dirty="0">
                        <a:solidFill>
                          <a:schemeClr val="bg1"/>
                        </a:solidFill>
                        <a:latin typeface="Constantia" pitchFamily="18" charset="0"/>
                      </a:endParaRPr>
                    </a:p>
                  </a:txBody>
                  <a:tcPr/>
                </a:tc>
              </a:tr>
              <a:tr h="400053">
                <a:tc>
                  <a:txBody>
                    <a:bodyPr/>
                    <a:lstStyle/>
                    <a:p>
                      <a:pPr algn="ctr"/>
                      <a:r>
                        <a:rPr lang="pl-PL" sz="1600" b="1" dirty="0" smtClean="0">
                          <a:latin typeface="Constantia" pitchFamily="18" charset="0"/>
                        </a:rPr>
                        <a:t>2011</a:t>
                      </a:r>
                    </a:p>
                    <a:p>
                      <a:pPr algn="ctr"/>
                      <a:r>
                        <a:rPr lang="pl-PL" sz="1600" b="1" dirty="0" smtClean="0">
                          <a:solidFill>
                            <a:schemeClr val="tx1"/>
                          </a:solidFill>
                          <a:latin typeface="Constantia" pitchFamily="18" charset="0"/>
                        </a:rPr>
                        <a:t>- 2015</a:t>
                      </a:r>
                      <a:endParaRPr lang="pl-PL" sz="1600" b="1" dirty="0">
                        <a:solidFill>
                          <a:schemeClr val="tx1"/>
                        </a:solidFill>
                        <a:latin typeface="Constantia" pitchFamily="18" charset="0"/>
                      </a:endParaRPr>
                    </a:p>
                  </a:txBody>
                  <a:tcPr/>
                </a:tc>
                <a:tc>
                  <a:txBody>
                    <a:bodyPr/>
                    <a:lstStyle/>
                    <a:p>
                      <a:pPr lvl="0" algn="ctr"/>
                      <a:r>
                        <a:rPr lang="pl-PL" sz="1200" dirty="0" smtClean="0">
                          <a:latin typeface="Constantia" pitchFamily="18" charset="0"/>
                        </a:rPr>
                        <a:t>Stefan Szymocha</a:t>
                      </a:r>
                    </a:p>
                    <a:p>
                      <a:pPr lvl="0" algn="ctr"/>
                      <a:r>
                        <a:rPr lang="pl-PL" sz="1000" dirty="0" smtClean="0">
                          <a:latin typeface="Constantia" pitchFamily="18" charset="0"/>
                        </a:rPr>
                        <a:t>(do</a:t>
                      </a:r>
                      <a:r>
                        <a:rPr lang="pl-PL" sz="1000" baseline="0" dirty="0" smtClean="0">
                          <a:latin typeface="Constantia" pitchFamily="18" charset="0"/>
                        </a:rPr>
                        <a:t> 16.09.2014)</a:t>
                      </a:r>
                      <a:endParaRPr lang="pl-PL" sz="1000" dirty="0">
                        <a:latin typeface="Constantia" pitchFamily="18" charset="0"/>
                      </a:endParaRPr>
                    </a:p>
                  </a:txBody>
                  <a:tcPr/>
                </a:tc>
                <a:tc>
                  <a:txBody>
                    <a:bodyPr/>
                    <a:lstStyle/>
                    <a:p>
                      <a:pPr lvl="0" algn="ctr"/>
                      <a:r>
                        <a:rPr lang="pl-PL" sz="1200" baseline="0" dirty="0" smtClean="0">
                          <a:latin typeface="Constantia" pitchFamily="18" charset="0"/>
                        </a:rPr>
                        <a:t>Kazimierz Fryc</a:t>
                      </a:r>
                    </a:p>
                    <a:p>
                      <a:pPr lvl="0" algn="ctr"/>
                      <a:endParaRPr lang="pl-PL" sz="1000" dirty="0">
                        <a:latin typeface="Constantia"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dirty="0" smtClean="0">
                          <a:latin typeface="Constantia" pitchFamily="18" charset="0"/>
                        </a:rPr>
                        <a:t>Marian Szewczyk</a:t>
                      </a:r>
                    </a:p>
                  </a:txBody>
                  <a:tcPr/>
                </a:tc>
                <a:tc>
                  <a:txBody>
                    <a:bodyPr/>
                    <a:lstStyle/>
                    <a:p>
                      <a:pPr lvl="0" algn="ctr"/>
                      <a:r>
                        <a:rPr lang="pl-PL" sz="1200" dirty="0" smtClean="0">
                          <a:latin typeface="Constantia" pitchFamily="18" charset="0"/>
                        </a:rPr>
                        <a:t>Grażyna Stańczyk</a:t>
                      </a:r>
                      <a:endParaRPr lang="pl-PL" sz="1200" dirty="0">
                        <a:latin typeface="Constantia" pitchFamily="18" charset="0"/>
                      </a:endParaRPr>
                    </a:p>
                  </a:txBody>
                  <a:tcPr/>
                </a:tc>
                <a:tc>
                  <a:txBody>
                    <a:bodyPr/>
                    <a:lstStyle/>
                    <a:p>
                      <a:pPr lvl="0" algn="ctr"/>
                      <a:r>
                        <a:rPr lang="pl-PL" sz="1200" dirty="0" smtClean="0">
                          <a:latin typeface="Constantia" pitchFamily="18" charset="0"/>
                        </a:rPr>
                        <a:t>Stefan Gierek</a:t>
                      </a:r>
                    </a:p>
                    <a:p>
                      <a:pPr lvl="0" algn="ctr"/>
                      <a:endParaRPr lang="pl-PL" sz="1200" dirty="0">
                        <a:latin typeface="Constantia" pitchFamily="18" charset="0"/>
                      </a:endParaRPr>
                    </a:p>
                  </a:txBody>
                  <a:tcPr/>
                </a:tc>
                <a:tc>
                  <a:txBody>
                    <a:bodyPr/>
                    <a:lstStyle/>
                    <a:p>
                      <a:pPr lvl="0" algn="ctr"/>
                      <a:r>
                        <a:rPr lang="pl-PL" sz="1200" dirty="0" smtClean="0">
                          <a:latin typeface="Constantia" pitchFamily="18" charset="0"/>
                        </a:rPr>
                        <a:t>Stanisław Maślona</a:t>
                      </a:r>
                      <a:endParaRPr lang="pl-PL" sz="1200" dirty="0">
                        <a:latin typeface="Constantia" pitchFamily="18" charset="0"/>
                      </a:endParaRPr>
                    </a:p>
                  </a:txBody>
                  <a:tcPr/>
                </a:tc>
              </a:tr>
            </a:tbl>
          </a:graphicData>
        </a:graphic>
      </p:graphicFrame>
      <p:graphicFrame>
        <p:nvGraphicFramePr>
          <p:cNvPr id="11" name="Tabela 10"/>
          <p:cNvGraphicFramePr>
            <a:graphicFrameLocks noGrp="1"/>
          </p:cNvGraphicFramePr>
          <p:nvPr/>
        </p:nvGraphicFramePr>
        <p:xfrm>
          <a:off x="2714612" y="3286124"/>
          <a:ext cx="928694" cy="569843"/>
        </p:xfrm>
        <a:graphic>
          <a:graphicData uri="http://schemas.openxmlformats.org/drawingml/2006/table">
            <a:tbl>
              <a:tblPr/>
              <a:tblGrid>
                <a:gridCol w="928694"/>
              </a:tblGrid>
              <a:tr h="569843">
                <a:tc>
                  <a:txBody>
                    <a:bodyPr/>
                    <a:lstStyle/>
                    <a:p>
                      <a:endParaRPr lang="pl-PL"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12" name="Obraz 11" descr="spotkanie z soltysami.jpg"/>
          <p:cNvPicPr>
            <a:picLocks noChangeAspect="1"/>
          </p:cNvPicPr>
          <p:nvPr/>
        </p:nvPicPr>
        <p:blipFill>
          <a:blip r:embed="rId8"/>
          <a:stretch>
            <a:fillRect/>
          </a:stretch>
        </p:blipFill>
        <p:spPr>
          <a:xfrm>
            <a:off x="3428992" y="3959352"/>
            <a:ext cx="4754880" cy="2898648"/>
          </a:xfrm>
          <a:prstGeom prst="rect">
            <a:avLst/>
          </a:prstGeom>
        </p:spPr>
      </p:pic>
    </p:spTree>
    <p:extLst>
      <p:ext uri="{BB962C8B-B14F-4D97-AF65-F5344CB8AC3E}">
        <p14:creationId xmlns:p14="http://schemas.microsoft.com/office/powerpoint/2010/main" xmlns="" val="344573540"/>
      </p:ext>
    </p:extLst>
  </p:cSld>
  <p:clrMapOvr>
    <a:masterClrMapping/>
  </p:clrMapOvr>
  <p:transition spd="slow">
    <p:randomBar dir="ver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714612" y="142852"/>
            <a:ext cx="6429388" cy="6715148"/>
          </a:xfrm>
        </p:spPr>
        <p:txBody>
          <a:bodyPr>
            <a:normAutofit/>
          </a:bodyPr>
          <a:lstStyle/>
          <a:p>
            <a:pPr algn="ctr"/>
            <a:endParaRPr lang="pl-PL" sz="2400" b="1" dirty="0" smtClean="0">
              <a:solidFill>
                <a:schemeClr val="tx1"/>
              </a:solidFill>
              <a:latin typeface="Constantia" pitchFamily="18" charset="0"/>
            </a:endParaRPr>
          </a:p>
          <a:p>
            <a:pPr algn="ctr"/>
            <a:endParaRPr lang="pl-PL" sz="2400" b="1" dirty="0" smtClean="0">
              <a:solidFill>
                <a:schemeClr val="tx1"/>
              </a:solidFill>
              <a:latin typeface="Constantia" pitchFamily="18" charset="0"/>
            </a:endParaRPr>
          </a:p>
          <a:p>
            <a:pPr algn="ctr"/>
            <a:endParaRPr lang="pl-PL" sz="2400" b="1" dirty="0" smtClean="0">
              <a:solidFill>
                <a:schemeClr val="tx1"/>
              </a:solidFill>
              <a:latin typeface="Constantia" pitchFamily="18" charset="0"/>
            </a:endParaRPr>
          </a:p>
          <a:p>
            <a:pPr algn="ctr"/>
            <a:endParaRPr lang="pl-PL" sz="2400" b="1" dirty="0" smtClean="0">
              <a:solidFill>
                <a:schemeClr val="tx1"/>
              </a:solidFill>
              <a:latin typeface="Constantia" pitchFamily="18" charset="0"/>
            </a:endParaRPr>
          </a:p>
          <a:p>
            <a:pPr algn="ctr"/>
            <a:endParaRPr lang="pl-PL" sz="2400" b="1" dirty="0" smtClean="0">
              <a:solidFill>
                <a:schemeClr val="tx1"/>
              </a:solidFill>
              <a:latin typeface="Constantia" pitchFamily="18" charset="0"/>
            </a:endParaRPr>
          </a:p>
          <a:p>
            <a:pPr algn="ctr"/>
            <a:endParaRPr lang="pl-PL" sz="2400" b="1" dirty="0" smtClean="0">
              <a:solidFill>
                <a:schemeClr val="tx1"/>
              </a:solidFill>
              <a:latin typeface="Constantia" pitchFamily="18" charset="0"/>
            </a:endParaRPr>
          </a:p>
          <a:p>
            <a:pPr algn="ctr"/>
            <a:r>
              <a:rPr lang="pl-PL" sz="2400" b="1" dirty="0" smtClean="0">
                <a:solidFill>
                  <a:schemeClr val="tx1"/>
                </a:solidFill>
                <a:latin typeface="Constantia" pitchFamily="18" charset="0"/>
              </a:rPr>
              <a:t>Najważniejsze osiągnięcia tej kadencji…</a:t>
            </a:r>
            <a:endParaRPr lang="pl-PL" b="1" dirty="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251520" y="692696"/>
            <a:ext cx="8062912" cy="1470025"/>
          </a:xfrm>
        </p:spPr>
        <p:txBody>
          <a:bodyPr/>
          <a:lstStyle/>
          <a:p>
            <a:pPr algn="ctr"/>
            <a:endParaRPr lang="pl-PL" b="1" dirty="0">
              <a:solidFill>
                <a:srgbClr val="FF0000"/>
              </a:solidFill>
              <a:latin typeface="Constantia" panose="02030602050306030303" pitchFamily="18" charset="0"/>
              <a:cs typeface="Andalus" panose="02020603050405020304" pitchFamily="18" charset="-78"/>
            </a:endParaRPr>
          </a:p>
        </p:txBody>
      </p:sp>
      <p:sp>
        <p:nvSpPr>
          <p:cNvPr id="5" name="Podtytuł 4"/>
          <p:cNvSpPr>
            <a:spLocks noGrp="1"/>
          </p:cNvSpPr>
          <p:nvPr>
            <p:ph type="subTitle" idx="1"/>
          </p:nvPr>
        </p:nvSpPr>
        <p:spPr>
          <a:xfrm>
            <a:off x="539552" y="1988840"/>
            <a:ext cx="8062912" cy="3107546"/>
          </a:xfrm>
        </p:spPr>
        <p:txBody>
          <a:bodyPr>
            <a:normAutofit/>
          </a:bodyPr>
          <a:lstStyle/>
          <a:p>
            <a:pPr algn="ctr"/>
            <a:r>
              <a:rPr lang="pl-PL" sz="4400" b="1" dirty="0" smtClean="0">
                <a:solidFill>
                  <a:srgbClr val="FF0000"/>
                </a:solidFill>
                <a:effectLst>
                  <a:outerShdw blurRad="38100" dist="38100" dir="2700000" algn="tl">
                    <a:srgbClr val="000000">
                      <a:alpha val="43137"/>
                    </a:srgbClr>
                  </a:outerShdw>
                </a:effectLst>
                <a:latin typeface="Constantia" pitchFamily="18" charset="0"/>
                <a:cs typeface="Andalus"/>
              </a:rPr>
              <a:t>Kadencja</a:t>
            </a:r>
          </a:p>
          <a:p>
            <a:pPr algn="ctr"/>
            <a:endParaRPr lang="pl-PL" sz="4400" b="1" dirty="0" smtClean="0">
              <a:solidFill>
                <a:srgbClr val="FF0000"/>
              </a:solidFill>
              <a:effectLst>
                <a:outerShdw blurRad="38100" dist="38100" dir="2700000" algn="tl">
                  <a:srgbClr val="000000">
                    <a:alpha val="43137"/>
                  </a:srgbClr>
                </a:outerShdw>
              </a:effectLst>
              <a:latin typeface="Constantia" pitchFamily="18" charset="0"/>
              <a:cs typeface="Andalus"/>
            </a:endParaRPr>
          </a:p>
          <a:p>
            <a:pPr algn="ctr"/>
            <a:r>
              <a:rPr lang="pl-PL" sz="4400" b="1" dirty="0" smtClean="0">
                <a:effectLst>
                  <a:outerShdw blurRad="38100" dist="38100" dir="2700000" algn="tl">
                    <a:srgbClr val="000000">
                      <a:alpha val="43137"/>
                    </a:srgbClr>
                  </a:outerShdw>
                </a:effectLst>
                <a:latin typeface="Constantia" pitchFamily="18" charset="0"/>
                <a:cs typeface="Andalus"/>
              </a:rPr>
              <a:t>1990 - 1994</a:t>
            </a:r>
            <a:endParaRPr lang="pl-PL" sz="4400" b="1" dirty="0">
              <a:effectLst>
                <a:outerShdw blurRad="38100" dist="38100" dir="2700000" algn="tl">
                  <a:srgbClr val="000000">
                    <a:alpha val="43137"/>
                  </a:srgbClr>
                </a:outerShdw>
              </a:effectLst>
              <a:latin typeface="Constantia" panose="02030602050306030303" pitchFamily="18" charset="0"/>
            </a:endParaRPr>
          </a:p>
        </p:txBody>
      </p:sp>
      <p:pic>
        <p:nvPicPr>
          <p:cNvPr id="6" name="Picture 4" descr="\\Serwer\sieciowy\brania damian\25lat_black.jpg"/>
          <p:cNvPicPr>
            <a:picLocks noChangeAspect="1" noChangeArrowheads="1"/>
          </p:cNvPicPr>
          <p:nvPr/>
        </p:nvPicPr>
        <p:blipFill>
          <a:blip r:embed="rId2"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Tree>
  </p:cSld>
  <p:clrMapOvr>
    <a:masterClrMapping/>
  </p:clrMapOvr>
  <p:transition spd="slow">
    <p:randomBar dir="ver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Termomodernizacja budynku Gminnej Biblioteki Publicznej (2011)	       </a:t>
            </a: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biblioteka.jpg"/>
          <p:cNvPicPr>
            <a:picLocks noChangeAspect="1"/>
          </p:cNvPicPr>
          <p:nvPr/>
        </p:nvPicPr>
        <p:blipFill>
          <a:blip r:embed="rId2"/>
          <a:stretch>
            <a:fillRect/>
          </a:stretch>
        </p:blipFill>
        <p:spPr>
          <a:xfrm>
            <a:off x="642910" y="428604"/>
            <a:ext cx="7923124" cy="4357718"/>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r>
              <a:rPr lang="pl-PL" sz="1400" b="1" dirty="0" smtClean="0">
                <a:solidFill>
                  <a:schemeClr val="tx1"/>
                </a:solidFill>
                <a:latin typeface="Constantia" pitchFamily="18" charset="0"/>
              </a:rPr>
              <a:t>	            Remont i termomodernizacja budynku LKS Orzeł w Ryczowie (2011)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5" name="Obraz 4" descr="orzeł1.jpg"/>
          <p:cNvPicPr>
            <a:picLocks noChangeAspect="1"/>
          </p:cNvPicPr>
          <p:nvPr/>
        </p:nvPicPr>
        <p:blipFill>
          <a:blip r:embed="rId2"/>
          <a:stretch>
            <a:fillRect/>
          </a:stretch>
        </p:blipFill>
        <p:spPr>
          <a:xfrm>
            <a:off x="214282" y="857232"/>
            <a:ext cx="4379976" cy="2514600"/>
          </a:xfrm>
          <a:prstGeom prst="rect">
            <a:avLst/>
          </a:prstGeom>
        </p:spPr>
      </p:pic>
      <p:pic>
        <p:nvPicPr>
          <p:cNvPr id="4" name="Obraz 3" descr="orzeł.jpg"/>
          <p:cNvPicPr>
            <a:picLocks noChangeAspect="1"/>
          </p:cNvPicPr>
          <p:nvPr/>
        </p:nvPicPr>
        <p:blipFill>
          <a:blip r:embed="rId3"/>
          <a:stretch>
            <a:fillRect/>
          </a:stretch>
        </p:blipFill>
        <p:spPr>
          <a:xfrm>
            <a:off x="3643306" y="3000372"/>
            <a:ext cx="5098217" cy="3105226"/>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Wykonanie I etapu regulacji potoku „</a:t>
            </a:r>
            <a:r>
              <a:rPr lang="pl-PL" sz="1400" b="1" dirty="0" err="1" smtClean="0">
                <a:solidFill>
                  <a:schemeClr val="tx1"/>
                </a:solidFill>
                <a:latin typeface="Constantia" pitchFamily="18" charset="0"/>
              </a:rPr>
              <a:t>Bachówka</a:t>
            </a:r>
            <a:r>
              <a:rPr lang="pl-PL" sz="1400" b="1" dirty="0" smtClean="0">
                <a:solidFill>
                  <a:schemeClr val="tx1"/>
                </a:solidFill>
                <a:latin typeface="Constantia" pitchFamily="18" charset="0"/>
              </a:rPr>
              <a:t>” w Spytkowicach</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bachówka.jpg"/>
          <p:cNvPicPr>
            <a:picLocks noChangeAspect="1"/>
          </p:cNvPicPr>
          <p:nvPr/>
        </p:nvPicPr>
        <p:blipFill>
          <a:blip r:embed="rId2"/>
          <a:stretch>
            <a:fillRect/>
          </a:stretch>
        </p:blipFill>
        <p:spPr>
          <a:xfrm>
            <a:off x="857224" y="785794"/>
            <a:ext cx="7160945" cy="4500594"/>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Przebudowa i kapitalny remont pawilonu  sportowego LKS Astra w Spytkowicach  (2014)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5" name="Obraz 4" descr="astra1.jpg"/>
          <p:cNvPicPr>
            <a:picLocks noChangeAspect="1"/>
          </p:cNvPicPr>
          <p:nvPr/>
        </p:nvPicPr>
        <p:blipFill>
          <a:blip r:embed="rId2"/>
          <a:stretch>
            <a:fillRect/>
          </a:stretch>
        </p:blipFill>
        <p:spPr>
          <a:xfrm>
            <a:off x="3000364" y="2357430"/>
            <a:ext cx="6000792" cy="4014530"/>
          </a:xfrm>
          <a:prstGeom prst="rect">
            <a:avLst/>
          </a:prstGeom>
        </p:spPr>
      </p:pic>
      <p:pic>
        <p:nvPicPr>
          <p:cNvPr id="4" name="Obraz 3" descr="astra.jpg"/>
          <p:cNvPicPr>
            <a:picLocks noChangeAspect="1"/>
          </p:cNvPicPr>
          <p:nvPr/>
        </p:nvPicPr>
        <p:blipFill>
          <a:blip r:embed="rId3"/>
          <a:stretch>
            <a:fillRect/>
          </a:stretch>
        </p:blipFill>
        <p:spPr>
          <a:xfrm>
            <a:off x="214282" y="857232"/>
            <a:ext cx="3665029" cy="2071702"/>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Przebudowa budynku Domu Strażaka  w  Spytkowicach (2011)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spytko.jpg"/>
          <p:cNvPicPr>
            <a:picLocks noChangeAspect="1"/>
          </p:cNvPicPr>
          <p:nvPr/>
        </p:nvPicPr>
        <p:blipFill>
          <a:blip r:embed="rId2"/>
          <a:stretch>
            <a:fillRect/>
          </a:stretch>
        </p:blipFill>
        <p:spPr>
          <a:xfrm>
            <a:off x="2071670" y="285728"/>
            <a:ext cx="4764200" cy="5786478"/>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r>
              <a:rPr lang="pl-PL" sz="1400" b="1" dirty="0" smtClean="0">
                <a:solidFill>
                  <a:schemeClr val="tx1"/>
                </a:solidFill>
                <a:latin typeface="Constantia" pitchFamily="18" charset="0"/>
              </a:rPr>
              <a:t>            Remont Domu Strażaka </a:t>
            </a:r>
            <a:br>
              <a:rPr lang="pl-PL" sz="1400" b="1" dirty="0" smtClean="0">
                <a:solidFill>
                  <a:schemeClr val="tx1"/>
                </a:solidFill>
                <a:latin typeface="Constantia" pitchFamily="18" charset="0"/>
              </a:rPr>
            </a:br>
            <a:r>
              <a:rPr lang="pl-PL" sz="1400" b="1" dirty="0" smtClean="0">
                <a:solidFill>
                  <a:schemeClr val="tx1"/>
                </a:solidFill>
                <a:latin typeface="Constantia" pitchFamily="18" charset="0"/>
              </a:rPr>
              <a:t>               w Bachowicach (2013)</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5" name="Obraz 4" descr="strazbachowice.jpg"/>
          <p:cNvPicPr>
            <a:picLocks noChangeAspect="1"/>
          </p:cNvPicPr>
          <p:nvPr/>
        </p:nvPicPr>
        <p:blipFill>
          <a:blip r:embed="rId2"/>
          <a:stretch>
            <a:fillRect/>
          </a:stretch>
        </p:blipFill>
        <p:spPr>
          <a:xfrm>
            <a:off x="285720" y="428604"/>
            <a:ext cx="3364730" cy="2786082"/>
          </a:xfrm>
          <a:prstGeom prst="rect">
            <a:avLst/>
          </a:prstGeom>
        </p:spPr>
      </p:pic>
      <p:pic>
        <p:nvPicPr>
          <p:cNvPr id="6" name="Obraz 5" descr="strazbachowice1.jpg"/>
          <p:cNvPicPr>
            <a:picLocks noChangeAspect="1"/>
          </p:cNvPicPr>
          <p:nvPr/>
        </p:nvPicPr>
        <p:blipFill>
          <a:blip r:embed="rId3"/>
          <a:stretch>
            <a:fillRect/>
          </a:stretch>
        </p:blipFill>
        <p:spPr>
          <a:xfrm>
            <a:off x="3571868" y="2643182"/>
            <a:ext cx="5385875" cy="3929090"/>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Przebudowa i kapitalny remont budynku Domu Strażaka w Półwsi (2014)</a:t>
            </a: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strazak.jpg"/>
          <p:cNvPicPr>
            <a:picLocks noChangeAspect="1"/>
          </p:cNvPicPr>
          <p:nvPr/>
        </p:nvPicPr>
        <p:blipFill>
          <a:blip r:embed="rId2" cstate="print"/>
          <a:stretch>
            <a:fillRect/>
          </a:stretch>
        </p:blipFill>
        <p:spPr>
          <a:xfrm>
            <a:off x="285720" y="357166"/>
            <a:ext cx="4404448" cy="2928958"/>
          </a:xfrm>
          <a:prstGeom prst="rect">
            <a:avLst/>
          </a:prstGeom>
        </p:spPr>
      </p:pic>
      <p:pic>
        <p:nvPicPr>
          <p:cNvPr id="7" name="Obraz 6" descr="1.jpg"/>
          <p:cNvPicPr>
            <a:picLocks noChangeAspect="1"/>
          </p:cNvPicPr>
          <p:nvPr/>
        </p:nvPicPr>
        <p:blipFill>
          <a:blip r:embed="rId3"/>
          <a:stretch>
            <a:fillRect/>
          </a:stretch>
        </p:blipFill>
        <p:spPr>
          <a:xfrm>
            <a:off x="2571736" y="2571744"/>
            <a:ext cx="6285114" cy="3571900"/>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 Termomodernizacja i remont budynku WDK w Ryczowie (2011)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5" name="Obraz 4" descr="wdk.jpg"/>
          <p:cNvPicPr>
            <a:picLocks noChangeAspect="1"/>
          </p:cNvPicPr>
          <p:nvPr/>
        </p:nvPicPr>
        <p:blipFill>
          <a:blip r:embed="rId2"/>
          <a:stretch>
            <a:fillRect/>
          </a:stretch>
        </p:blipFill>
        <p:spPr>
          <a:xfrm>
            <a:off x="142844" y="1214422"/>
            <a:ext cx="4389540" cy="3214710"/>
          </a:xfrm>
          <a:prstGeom prst="rect">
            <a:avLst/>
          </a:prstGeom>
        </p:spPr>
      </p:pic>
      <p:pic>
        <p:nvPicPr>
          <p:cNvPr id="6" name="Obraz 5" descr="wdk1.jpg"/>
          <p:cNvPicPr>
            <a:picLocks noChangeAspect="1"/>
          </p:cNvPicPr>
          <p:nvPr/>
        </p:nvPicPr>
        <p:blipFill>
          <a:blip r:embed="rId3"/>
          <a:stretch>
            <a:fillRect/>
          </a:stretch>
        </p:blipFill>
        <p:spPr>
          <a:xfrm>
            <a:off x="4572000" y="1214422"/>
            <a:ext cx="4459680" cy="3214710"/>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Modernizacja budynku dawnego Ośrodka Zdrowia  w Ryczowie na potrzeby:</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OSP Ryczów  (2014)</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Gminnej Orkiestry Dętej w Ryczowie (2014)</a:t>
            </a: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DSC05691.JPG"/>
          <p:cNvPicPr>
            <a:picLocks noChangeAspect="1"/>
          </p:cNvPicPr>
          <p:nvPr/>
        </p:nvPicPr>
        <p:blipFill>
          <a:blip r:embed="rId2" cstate="print"/>
          <a:stretch>
            <a:fillRect/>
          </a:stretch>
        </p:blipFill>
        <p:spPr>
          <a:xfrm>
            <a:off x="214282" y="1285860"/>
            <a:ext cx="4393437" cy="2928958"/>
          </a:xfrm>
          <a:prstGeom prst="rect">
            <a:avLst/>
          </a:prstGeom>
        </p:spPr>
      </p:pic>
      <p:pic>
        <p:nvPicPr>
          <p:cNvPr id="5" name="Obraz 4" descr="DSC04976.JPG"/>
          <p:cNvPicPr>
            <a:picLocks noChangeAspect="1"/>
          </p:cNvPicPr>
          <p:nvPr/>
        </p:nvPicPr>
        <p:blipFill>
          <a:blip r:embed="rId3" cstate="print"/>
          <a:stretch>
            <a:fillRect/>
          </a:stretch>
        </p:blipFill>
        <p:spPr>
          <a:xfrm>
            <a:off x="4857752" y="714356"/>
            <a:ext cx="3929090" cy="2619394"/>
          </a:xfrm>
          <a:prstGeom prst="rect">
            <a:avLst/>
          </a:prstGeom>
        </p:spPr>
      </p:pic>
      <p:pic>
        <p:nvPicPr>
          <p:cNvPr id="6" name="Obraz 5" descr="DSC05003.JPG"/>
          <p:cNvPicPr>
            <a:picLocks noChangeAspect="1"/>
          </p:cNvPicPr>
          <p:nvPr/>
        </p:nvPicPr>
        <p:blipFill>
          <a:blip r:embed="rId4" cstate="print"/>
          <a:stretch>
            <a:fillRect/>
          </a:stretch>
        </p:blipFill>
        <p:spPr>
          <a:xfrm>
            <a:off x="5214942" y="3357562"/>
            <a:ext cx="3321866" cy="2214578"/>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anim calcmode="lin" valueType="num">
                                      <p:cBhvr additive="base">
                                        <p:cTn id="11"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1+#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1+#ppt_w/2"/>
                                          </p:val>
                                        </p:tav>
                                        <p:tav tm="100000">
                                          <p:val>
                                            <p:strVal val="#ppt_x"/>
                                          </p:val>
                                        </p:tav>
                                      </p:tavLst>
                                    </p:anim>
                                    <p:anim calcmode="lin" valueType="num">
                                      <p:cBhvr additive="base">
                                        <p:cTn id="22" dur="10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9" end="19"/>
                                            </p:txEl>
                                          </p:spTgt>
                                        </p:tgtEl>
                                        <p:attrNameLst>
                                          <p:attrName>style.visibility</p:attrName>
                                        </p:attrNameLst>
                                      </p:cBhvr>
                                      <p:to>
                                        <p:strVal val="visible"/>
                                      </p:to>
                                    </p:set>
                                    <p:anim calcmode="lin" valueType="num">
                                      <p:cBhvr additive="base">
                                        <p:cTn id="25" dur="10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19" end="1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Remont dróg gminnych i dróg rolniczych</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Bachowice, ul. Cicha  	             Bachowice, ul. Kaniów</a:t>
            </a: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r>
              <a:rPr lang="pl-PL" sz="1400" b="1" dirty="0" smtClean="0">
                <a:solidFill>
                  <a:schemeClr val="tx1"/>
                </a:solidFill>
                <a:latin typeface="Constantia" pitchFamily="18" charset="0"/>
              </a:rPr>
              <a:t>						                 Bachowice, ul. Na Wzgórzach</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Bachowice, ul. Rzemieślnicza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cicha bachowice.jpg"/>
          <p:cNvPicPr>
            <a:picLocks noChangeAspect="1"/>
          </p:cNvPicPr>
          <p:nvPr/>
        </p:nvPicPr>
        <p:blipFill>
          <a:blip r:embed="rId2" cstate="print"/>
          <a:stretch>
            <a:fillRect/>
          </a:stretch>
        </p:blipFill>
        <p:spPr>
          <a:xfrm>
            <a:off x="214282" y="1357298"/>
            <a:ext cx="2477756" cy="1857388"/>
          </a:xfrm>
          <a:prstGeom prst="rect">
            <a:avLst/>
          </a:prstGeom>
        </p:spPr>
      </p:pic>
      <p:pic>
        <p:nvPicPr>
          <p:cNvPr id="5" name="Obraz 4" descr="kaniów bachowice.jpg"/>
          <p:cNvPicPr>
            <a:picLocks noChangeAspect="1"/>
          </p:cNvPicPr>
          <p:nvPr/>
        </p:nvPicPr>
        <p:blipFill>
          <a:blip r:embed="rId3"/>
          <a:stretch>
            <a:fillRect/>
          </a:stretch>
        </p:blipFill>
        <p:spPr>
          <a:xfrm>
            <a:off x="2857488" y="1428736"/>
            <a:ext cx="3214710" cy="1731925"/>
          </a:xfrm>
          <a:prstGeom prst="rect">
            <a:avLst/>
          </a:prstGeom>
        </p:spPr>
      </p:pic>
      <p:pic>
        <p:nvPicPr>
          <p:cNvPr id="6" name="Obraz 5" descr="rzemieślnicza ba-ce.jpg"/>
          <p:cNvPicPr>
            <a:picLocks noChangeAspect="1"/>
          </p:cNvPicPr>
          <p:nvPr/>
        </p:nvPicPr>
        <p:blipFill>
          <a:blip r:embed="rId4"/>
          <a:stretch>
            <a:fillRect/>
          </a:stretch>
        </p:blipFill>
        <p:spPr>
          <a:xfrm>
            <a:off x="857224" y="3643313"/>
            <a:ext cx="4071966" cy="2709087"/>
          </a:xfrm>
          <a:prstGeom prst="rect">
            <a:avLst/>
          </a:prstGeom>
        </p:spPr>
      </p:pic>
      <p:pic>
        <p:nvPicPr>
          <p:cNvPr id="8" name="Obraz 7" descr="na wzgórzach.jpg"/>
          <p:cNvPicPr>
            <a:picLocks noChangeAspect="1"/>
          </p:cNvPicPr>
          <p:nvPr/>
        </p:nvPicPr>
        <p:blipFill>
          <a:blip r:embed="rId5"/>
          <a:stretch>
            <a:fillRect/>
          </a:stretch>
        </p:blipFill>
        <p:spPr>
          <a:xfrm>
            <a:off x="6286512" y="1428736"/>
            <a:ext cx="2645152" cy="3714776"/>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4" name="Prostokąt 3"/>
          <p:cNvSpPr/>
          <p:nvPr/>
        </p:nvSpPr>
        <p:spPr>
          <a:xfrm>
            <a:off x="3714744" y="2214554"/>
            <a:ext cx="1357322" cy="214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endParaRPr>
          </a:p>
        </p:txBody>
      </p:sp>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7" name="Prostokąt 6"/>
          <p:cNvSpPr/>
          <p:nvPr/>
        </p:nvSpPr>
        <p:spPr>
          <a:xfrm>
            <a:off x="3643306" y="2214554"/>
            <a:ext cx="1285884" cy="214314"/>
          </a:xfrm>
          <a:prstGeom prst="rect">
            <a:avLst/>
          </a:prstGeom>
          <a:solidFill>
            <a:schemeClr val="lt1"/>
          </a:solidFill>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8" name="Prostokąt 7"/>
          <p:cNvSpPr/>
          <p:nvPr/>
        </p:nvSpPr>
        <p:spPr>
          <a:xfrm>
            <a:off x="3643306" y="2214554"/>
            <a:ext cx="1285884" cy="214314"/>
          </a:xfrm>
          <a:prstGeom prst="rect">
            <a:avLst/>
          </a:prstGeom>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3643306" y="2214554"/>
            <a:ext cx="1285884" cy="214314"/>
          </a:xfrm>
          <a:prstGeom prst="rect">
            <a:avLst/>
          </a:prstGeom>
        </p:spPr>
        <p:style>
          <a:lnRef idx="2">
            <a:schemeClr val="dk1"/>
          </a:lnRef>
          <a:fillRef idx="1003">
            <a:schemeClr val="lt1"/>
          </a:fillRef>
          <a:effectRef idx="0">
            <a:schemeClr val="dk1"/>
          </a:effectRef>
          <a:fontRef idx="minor">
            <a:schemeClr val="dk1"/>
          </a:fontRef>
        </p:style>
        <p:txBody>
          <a:bodyPr rtlCol="0" anchor="ctr"/>
          <a:lstStyle/>
          <a:p>
            <a:pPr algn="ctr"/>
            <a:endParaRPr lang="pl-PL"/>
          </a:p>
        </p:txBody>
      </p:sp>
      <p:sp>
        <p:nvSpPr>
          <p:cNvPr id="12" name="Prostokąt 11"/>
          <p:cNvSpPr/>
          <p:nvPr/>
        </p:nvSpPr>
        <p:spPr>
          <a:xfrm>
            <a:off x="3643306" y="2214554"/>
            <a:ext cx="1214446" cy="2143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9" name="Prostokąt 8"/>
          <p:cNvSpPr/>
          <p:nvPr/>
        </p:nvSpPr>
        <p:spPr>
          <a:xfrm>
            <a:off x="3643306" y="2214554"/>
            <a:ext cx="1500198" cy="2143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13" name="Prostokąt 12"/>
          <p:cNvSpPr/>
          <p:nvPr/>
        </p:nvSpPr>
        <p:spPr>
          <a:xfrm>
            <a:off x="3643306" y="2214554"/>
            <a:ext cx="1500198" cy="2143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3" name="Podtytuł 2"/>
          <p:cNvSpPr>
            <a:spLocks noGrp="1"/>
          </p:cNvSpPr>
          <p:nvPr>
            <p:ph type="subTitle" idx="1"/>
          </p:nvPr>
        </p:nvSpPr>
        <p:spPr>
          <a:xfrm>
            <a:off x="3203848" y="620688"/>
            <a:ext cx="5114778" cy="5951584"/>
          </a:xfrm>
          <a:ln>
            <a:noFill/>
          </a:ln>
        </p:spPr>
        <p:style>
          <a:lnRef idx="0">
            <a:scrgbClr r="0" g="0" b="0"/>
          </a:lnRef>
          <a:fillRef idx="1003">
            <a:schemeClr val="lt1"/>
          </a:fillRef>
          <a:effectRef idx="0">
            <a:scrgbClr r="0" g="0" b="0"/>
          </a:effectRef>
          <a:fontRef idx="major"/>
        </p:style>
        <p:txBody>
          <a:bodyPr>
            <a:normAutofit fontScale="92500" lnSpcReduction="20000"/>
          </a:bodyPr>
          <a:lstStyle/>
          <a:p>
            <a:pPr algn="ctr"/>
            <a:r>
              <a:rPr lang="pl-PL" b="1" dirty="0" smtClean="0">
                <a:solidFill>
                  <a:schemeClr val="tx1"/>
                </a:solidFill>
                <a:latin typeface="Constantia" panose="02030602050306030303" pitchFamily="18" charset="0"/>
              </a:rPr>
              <a:t>Radni Rady Gminy Spytkowice</a:t>
            </a:r>
          </a:p>
          <a:p>
            <a:pPr algn="ctr"/>
            <a:r>
              <a:rPr lang="pl-PL" sz="1700" b="1" dirty="0" smtClean="0">
                <a:solidFill>
                  <a:schemeClr val="tx1"/>
                </a:solidFill>
                <a:latin typeface="Constantia" panose="02030602050306030303" pitchFamily="18" charset="0"/>
              </a:rPr>
              <a:t>1990 – 1994 </a:t>
            </a:r>
          </a:p>
          <a:p>
            <a:pPr algn="ctr"/>
            <a:r>
              <a:rPr lang="pl-PL" sz="1400" b="1" dirty="0" smtClean="0">
                <a:solidFill>
                  <a:schemeClr val="tx1"/>
                </a:solidFill>
                <a:latin typeface="Constantia" panose="02030602050306030303" pitchFamily="18" charset="0"/>
              </a:rPr>
              <a:t>(I posiedzenie: 7.06.1990)</a:t>
            </a:r>
          </a:p>
          <a:p>
            <a:pPr algn="ctr"/>
            <a:endParaRPr lang="pl-PL" sz="1400" b="1" dirty="0" smtClean="0">
              <a:solidFill>
                <a:schemeClr val="tx1"/>
              </a:solidFill>
              <a:latin typeface="Constantia" panose="02030602050306030303" pitchFamily="18" charset="0"/>
            </a:endParaRPr>
          </a:p>
          <a:p>
            <a:pPr marL="457200" indent="-457200" algn="l">
              <a:buFont typeface="+mj-lt"/>
              <a:buAutoNum type="arabicPeriod"/>
            </a:pPr>
            <a:r>
              <a:rPr lang="pl-PL" sz="1400" b="1" dirty="0" smtClean="0">
                <a:solidFill>
                  <a:schemeClr val="tx1"/>
                </a:solidFill>
                <a:latin typeface="Constantia" panose="02030602050306030303" pitchFamily="18" charset="0"/>
              </a:rPr>
              <a:t>Woźniak Henryk			Bachowice</a:t>
            </a:r>
          </a:p>
          <a:p>
            <a:pPr marL="457200" indent="-457200" algn="l">
              <a:buFont typeface="+mj-lt"/>
              <a:buAutoNum type="arabicPeriod"/>
            </a:pPr>
            <a:r>
              <a:rPr lang="pl-PL" sz="1400" b="1" dirty="0" smtClean="0">
                <a:solidFill>
                  <a:schemeClr val="tx1"/>
                </a:solidFill>
                <a:latin typeface="Constantia" panose="02030602050306030303" pitchFamily="18" charset="0"/>
              </a:rPr>
              <a:t>Walkowicz Kazimierz		Bachowice</a:t>
            </a:r>
          </a:p>
          <a:p>
            <a:pPr marL="457200" indent="-457200" algn="l">
              <a:buFont typeface="+mj-lt"/>
              <a:buAutoNum type="arabicPeriod"/>
            </a:pPr>
            <a:r>
              <a:rPr lang="pl-PL" sz="1400" b="1" dirty="0" smtClean="0">
                <a:solidFill>
                  <a:schemeClr val="tx1"/>
                </a:solidFill>
                <a:latin typeface="Constantia" panose="02030602050306030303" pitchFamily="18" charset="0"/>
              </a:rPr>
              <a:t>Jodłowski Józef			Bachowice</a:t>
            </a:r>
          </a:p>
          <a:p>
            <a:pPr marL="457200" indent="-457200" algn="l">
              <a:buFont typeface="+mj-lt"/>
              <a:buAutoNum type="arabicPeriod"/>
            </a:pPr>
            <a:r>
              <a:rPr lang="pl-PL" sz="1400" b="1" dirty="0" smtClean="0">
                <a:solidFill>
                  <a:schemeClr val="tx1"/>
                </a:solidFill>
                <a:latin typeface="Constantia" panose="02030602050306030303" pitchFamily="18" charset="0"/>
              </a:rPr>
              <a:t>Orda Zygmunt			Bachowice</a:t>
            </a:r>
          </a:p>
          <a:p>
            <a:pPr marL="457200" indent="-457200" algn="l">
              <a:buFont typeface="+mj-lt"/>
              <a:buAutoNum type="arabicPeriod"/>
            </a:pPr>
            <a:r>
              <a:rPr lang="pl-PL" sz="1400" b="1" dirty="0" smtClean="0">
                <a:solidFill>
                  <a:schemeClr val="tx1"/>
                </a:solidFill>
                <a:latin typeface="Constantia" panose="02030602050306030303" pitchFamily="18" charset="0"/>
              </a:rPr>
              <a:t>Szewczyk Mirosław		Bachowice</a:t>
            </a:r>
          </a:p>
          <a:p>
            <a:pPr marL="457200" indent="-457200" algn="l">
              <a:buFont typeface="+mj-lt"/>
              <a:buAutoNum type="arabicPeriod"/>
            </a:pPr>
            <a:r>
              <a:rPr lang="pl-PL" sz="1400" b="1" dirty="0" smtClean="0">
                <a:solidFill>
                  <a:schemeClr val="tx1"/>
                </a:solidFill>
                <a:latin typeface="Constantia" panose="02030602050306030303" pitchFamily="18" charset="0"/>
              </a:rPr>
              <a:t>Dziuba Józef			Ryczów</a:t>
            </a:r>
          </a:p>
          <a:p>
            <a:pPr marL="457200" indent="-457200" algn="l">
              <a:buFont typeface="+mj-lt"/>
              <a:buAutoNum type="arabicPeriod"/>
            </a:pPr>
            <a:r>
              <a:rPr lang="pl-PL" sz="1400" b="1" dirty="0" smtClean="0">
                <a:solidFill>
                  <a:schemeClr val="tx1"/>
                </a:solidFill>
                <a:latin typeface="Constantia" panose="02030602050306030303" pitchFamily="18" charset="0"/>
              </a:rPr>
              <a:t>Gaczorek Krzysztof		Ryczów</a:t>
            </a:r>
          </a:p>
          <a:p>
            <a:pPr marL="457200" indent="-457200" algn="l">
              <a:buFont typeface="+mj-lt"/>
              <a:buAutoNum type="arabicPeriod"/>
            </a:pPr>
            <a:r>
              <a:rPr lang="pl-PL" sz="1400" b="1" dirty="0" smtClean="0">
                <a:solidFill>
                  <a:schemeClr val="tx1"/>
                </a:solidFill>
                <a:latin typeface="Constantia" panose="02030602050306030303" pitchFamily="18" charset="0"/>
              </a:rPr>
              <a:t>Sowa Bogdan			Ryczów</a:t>
            </a:r>
          </a:p>
          <a:p>
            <a:pPr marL="457200" indent="-457200" algn="l">
              <a:buFont typeface="+mj-lt"/>
              <a:buAutoNum type="arabicPeriod"/>
            </a:pPr>
            <a:r>
              <a:rPr lang="pl-PL" sz="1400" b="1" dirty="0" smtClean="0">
                <a:solidFill>
                  <a:schemeClr val="tx1"/>
                </a:solidFill>
                <a:latin typeface="Constantia" panose="02030602050306030303" pitchFamily="18" charset="0"/>
              </a:rPr>
              <a:t>Rybarczyk Maria			Ryczów</a:t>
            </a:r>
          </a:p>
          <a:p>
            <a:pPr marL="457200" indent="-457200" algn="l">
              <a:buFont typeface="+mj-lt"/>
              <a:buAutoNum type="arabicPeriod"/>
            </a:pPr>
            <a:r>
              <a:rPr lang="pl-PL" sz="1400" b="1" dirty="0" err="1" smtClean="0">
                <a:solidFill>
                  <a:schemeClr val="tx1"/>
                </a:solidFill>
                <a:latin typeface="Constantia" pitchFamily="18" charset="0"/>
              </a:rPr>
              <a:t>Jędrocha</a:t>
            </a:r>
            <a:r>
              <a:rPr lang="pl-PL" sz="1400" b="1" dirty="0" smtClean="0">
                <a:solidFill>
                  <a:schemeClr val="tx1"/>
                </a:solidFill>
                <a:latin typeface="Constantia" pitchFamily="18" charset="0"/>
              </a:rPr>
              <a:t> Marian			Ryczów</a:t>
            </a:r>
          </a:p>
          <a:p>
            <a:pPr marL="457200" indent="-457200" algn="l">
              <a:buFont typeface="+mj-lt"/>
              <a:buAutoNum type="arabicPeriod"/>
            </a:pPr>
            <a:r>
              <a:rPr lang="pl-PL" sz="1400" b="1" dirty="0" err="1" smtClean="0">
                <a:solidFill>
                  <a:schemeClr val="tx1"/>
                </a:solidFill>
                <a:latin typeface="Constantia" pitchFamily="18" charset="0"/>
              </a:rPr>
              <a:t>Kajdas</a:t>
            </a:r>
            <a:r>
              <a:rPr lang="pl-PL" sz="1400" b="1" dirty="0" smtClean="0">
                <a:solidFill>
                  <a:schemeClr val="tx1"/>
                </a:solidFill>
                <a:latin typeface="Constantia" pitchFamily="18" charset="0"/>
              </a:rPr>
              <a:t> Tadeusz			Spytkowice</a:t>
            </a:r>
          </a:p>
          <a:p>
            <a:pPr marL="457200" indent="-457200" algn="l">
              <a:buFont typeface="+mj-lt"/>
              <a:buAutoNum type="arabicPeriod"/>
            </a:pPr>
            <a:r>
              <a:rPr lang="pl-PL" sz="1400" b="1" dirty="0" err="1" smtClean="0">
                <a:solidFill>
                  <a:schemeClr val="tx1"/>
                </a:solidFill>
                <a:latin typeface="Constantia" pitchFamily="18" charset="0"/>
              </a:rPr>
              <a:t>Kornaś</a:t>
            </a:r>
            <a:r>
              <a:rPr lang="pl-PL" sz="1400" b="1" dirty="0" smtClean="0">
                <a:solidFill>
                  <a:schemeClr val="tx1"/>
                </a:solidFill>
                <a:latin typeface="Constantia" pitchFamily="18" charset="0"/>
              </a:rPr>
              <a:t>  Jan			Spytkowice</a:t>
            </a:r>
          </a:p>
          <a:p>
            <a:pPr marL="457200" indent="-457200" algn="l">
              <a:buFont typeface="+mj-lt"/>
              <a:buAutoNum type="arabicPeriod"/>
            </a:pPr>
            <a:r>
              <a:rPr lang="pl-PL" sz="1400" b="1" dirty="0" err="1" smtClean="0">
                <a:solidFill>
                  <a:schemeClr val="tx1"/>
                </a:solidFill>
                <a:latin typeface="Constantia" pitchFamily="18" charset="0"/>
              </a:rPr>
              <a:t>Margielewicz</a:t>
            </a:r>
            <a:r>
              <a:rPr lang="pl-PL" sz="1400" b="1" dirty="0" smtClean="0">
                <a:solidFill>
                  <a:schemeClr val="tx1"/>
                </a:solidFill>
                <a:latin typeface="Constantia" pitchFamily="18" charset="0"/>
              </a:rPr>
              <a:t> Stanisław		Spytkowice</a:t>
            </a:r>
          </a:p>
          <a:p>
            <a:pPr marL="457200" indent="-457200" algn="l">
              <a:buFont typeface="+mj-lt"/>
              <a:buAutoNum type="arabicPeriod"/>
            </a:pPr>
            <a:r>
              <a:rPr lang="pl-PL" sz="1400" b="1" dirty="0" smtClean="0">
                <a:solidFill>
                  <a:schemeClr val="tx1"/>
                </a:solidFill>
                <a:latin typeface="Constantia" pitchFamily="18" charset="0"/>
              </a:rPr>
              <a:t>Brania Józefa			Spytkowice</a:t>
            </a:r>
          </a:p>
          <a:p>
            <a:pPr marL="457200" indent="-457200" algn="l">
              <a:buFont typeface="+mj-lt"/>
              <a:buAutoNum type="arabicPeriod"/>
            </a:pPr>
            <a:r>
              <a:rPr lang="pl-PL" sz="1400" b="1" dirty="0" err="1" smtClean="0">
                <a:solidFill>
                  <a:schemeClr val="tx1"/>
                </a:solidFill>
                <a:latin typeface="Constantia" pitchFamily="18" charset="0"/>
              </a:rPr>
              <a:t>Chodacki</a:t>
            </a:r>
            <a:r>
              <a:rPr lang="pl-PL" sz="1400" b="1" dirty="0" smtClean="0">
                <a:solidFill>
                  <a:schemeClr val="tx1"/>
                </a:solidFill>
                <a:latin typeface="Constantia" pitchFamily="18" charset="0"/>
              </a:rPr>
              <a:t> Jan			Spytkowice</a:t>
            </a:r>
          </a:p>
          <a:p>
            <a:pPr marL="457200" indent="-457200" algn="l">
              <a:buFont typeface="+mj-lt"/>
              <a:buAutoNum type="arabicPeriod"/>
            </a:pPr>
            <a:r>
              <a:rPr lang="pl-PL" sz="1400" b="1" dirty="0" err="1" smtClean="0">
                <a:solidFill>
                  <a:schemeClr val="tx1"/>
                </a:solidFill>
                <a:latin typeface="Constantia" pitchFamily="18" charset="0"/>
              </a:rPr>
              <a:t>Gębczyk</a:t>
            </a:r>
            <a:r>
              <a:rPr lang="pl-PL" sz="1400" b="1" dirty="0" smtClean="0">
                <a:solidFill>
                  <a:schemeClr val="tx1"/>
                </a:solidFill>
                <a:latin typeface="Constantia" pitchFamily="18" charset="0"/>
              </a:rPr>
              <a:t> Edward			Spytkowice</a:t>
            </a:r>
          </a:p>
          <a:p>
            <a:pPr marL="457200" indent="-457200" algn="l">
              <a:buFont typeface="+mj-lt"/>
              <a:buAutoNum type="arabicPeriod"/>
            </a:pPr>
            <a:r>
              <a:rPr lang="pl-PL" sz="1400" b="1" dirty="0" smtClean="0">
                <a:solidFill>
                  <a:schemeClr val="tx1"/>
                </a:solidFill>
                <a:latin typeface="Constantia" pitchFamily="18" charset="0"/>
              </a:rPr>
              <a:t>Ściera Stanisław			Spytkowice</a:t>
            </a:r>
          </a:p>
          <a:p>
            <a:pPr marL="457200" indent="-457200" algn="l">
              <a:buFont typeface="+mj-lt"/>
              <a:buAutoNum type="arabicPeriod"/>
            </a:pPr>
            <a:r>
              <a:rPr lang="pl-PL" sz="1400" b="1" dirty="0" err="1" smtClean="0">
                <a:solidFill>
                  <a:schemeClr val="tx1"/>
                </a:solidFill>
                <a:latin typeface="Constantia" pitchFamily="18" charset="0"/>
              </a:rPr>
              <a:t>Gurdek</a:t>
            </a:r>
            <a:r>
              <a:rPr lang="pl-PL" sz="1400" b="1" dirty="0" smtClean="0">
                <a:solidFill>
                  <a:schemeClr val="tx1"/>
                </a:solidFill>
                <a:latin typeface="Constantia" pitchFamily="18" charset="0"/>
              </a:rPr>
              <a:t>  Henryk			Spytkowice</a:t>
            </a:r>
          </a:p>
          <a:p>
            <a:pPr marL="457200" indent="-457200" algn="l">
              <a:buFont typeface="+mj-lt"/>
              <a:buAutoNum type="arabicPeriod"/>
            </a:pPr>
            <a:r>
              <a:rPr lang="pl-PL" sz="1400" b="1" dirty="0" smtClean="0">
                <a:solidFill>
                  <a:schemeClr val="tx1"/>
                </a:solidFill>
                <a:latin typeface="Constantia" pitchFamily="18" charset="0"/>
              </a:rPr>
              <a:t>Ciszewski Józef			Miejsce</a:t>
            </a:r>
          </a:p>
          <a:p>
            <a:pPr marL="457200" indent="-457200" algn="l">
              <a:buFont typeface="+mj-lt"/>
              <a:buAutoNum type="arabicPeriod"/>
            </a:pPr>
            <a:r>
              <a:rPr lang="pl-PL" sz="1400" b="1" dirty="0" err="1" smtClean="0">
                <a:solidFill>
                  <a:schemeClr val="tx1"/>
                </a:solidFill>
                <a:latin typeface="Constantia" pitchFamily="18" charset="0"/>
              </a:rPr>
              <a:t>Seremet</a:t>
            </a:r>
            <a:r>
              <a:rPr lang="pl-PL" sz="1400" b="1" dirty="0" smtClean="0">
                <a:solidFill>
                  <a:schemeClr val="tx1"/>
                </a:solidFill>
                <a:latin typeface="Constantia" pitchFamily="18" charset="0"/>
              </a:rPr>
              <a:t> Władysław		Miejsce</a:t>
            </a:r>
          </a:p>
          <a:p>
            <a:pPr marL="457200" indent="-457200" algn="l">
              <a:buFont typeface="+mj-lt"/>
              <a:buAutoNum type="arabicPeriod"/>
            </a:pPr>
            <a:endParaRPr lang="pl-PL" sz="1800" b="1" dirty="0" smtClean="0">
              <a:solidFill>
                <a:schemeClr val="tx1"/>
              </a:solidFill>
              <a:latin typeface="Constantia" pitchFamily="18" charset="0"/>
            </a:endParaRPr>
          </a:p>
          <a:p>
            <a:pPr marL="457200" indent="-457200" algn="l">
              <a:buFont typeface="+mj-lt"/>
              <a:buAutoNum type="arabicPeriod"/>
            </a:pP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graphicFrame>
        <p:nvGraphicFramePr>
          <p:cNvPr id="15" name="Tabela 14"/>
          <p:cNvGraphicFramePr>
            <a:graphicFrameLocks noGrp="1"/>
          </p:cNvGraphicFramePr>
          <p:nvPr/>
        </p:nvGraphicFramePr>
        <p:xfrm>
          <a:off x="3643306" y="2357430"/>
          <a:ext cx="1285884" cy="243840"/>
        </p:xfrm>
        <a:graphic>
          <a:graphicData uri="http://schemas.openxmlformats.org/drawingml/2006/table">
            <a:tbl>
              <a:tblPr>
                <a:tableStyleId>{5940675A-B579-460E-94D1-54222C63F5DA}</a:tableStyleId>
              </a:tblPr>
              <a:tblGrid>
                <a:gridCol w="1285884"/>
              </a:tblGrid>
              <a:tr h="142877">
                <a:tc>
                  <a:txBody>
                    <a:bodyPr/>
                    <a:lstStyle/>
                    <a:p>
                      <a:endParaRPr lang="pl-PL" sz="1000" dirty="0"/>
                    </a:p>
                  </a:txBody>
                  <a:tcPr/>
                </a:tc>
              </a:tr>
            </a:tbl>
          </a:graphicData>
        </a:graphic>
      </p:graphicFrame>
      <p:graphicFrame>
        <p:nvGraphicFramePr>
          <p:cNvPr id="16" name="Tabela 15"/>
          <p:cNvGraphicFramePr>
            <a:graphicFrameLocks noGrp="1"/>
          </p:cNvGraphicFramePr>
          <p:nvPr/>
        </p:nvGraphicFramePr>
        <p:xfrm>
          <a:off x="3643306" y="3500438"/>
          <a:ext cx="1428760" cy="243840"/>
        </p:xfrm>
        <a:graphic>
          <a:graphicData uri="http://schemas.openxmlformats.org/drawingml/2006/table">
            <a:tbl>
              <a:tblPr/>
              <a:tblGrid>
                <a:gridCol w="1428760"/>
              </a:tblGrid>
              <a:tr h="188429">
                <a:tc>
                  <a:txBody>
                    <a:bodyPr/>
                    <a:lstStyle/>
                    <a:p>
                      <a:r>
                        <a:rPr lang="pl-PL" sz="1000" dirty="0" smtClean="0"/>
                        <a:t> </a:t>
                      </a:r>
                      <a:endParaRPr lang="pl-PL" sz="1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7" name="Tabela 16"/>
          <p:cNvGraphicFramePr>
            <a:graphicFrameLocks noGrp="1"/>
          </p:cNvGraphicFramePr>
          <p:nvPr/>
        </p:nvGraphicFramePr>
        <p:xfrm>
          <a:off x="3643306" y="4929198"/>
          <a:ext cx="1139687" cy="265044"/>
        </p:xfrm>
        <a:graphic>
          <a:graphicData uri="http://schemas.openxmlformats.org/drawingml/2006/table">
            <a:tbl>
              <a:tblPr/>
              <a:tblGrid>
                <a:gridCol w="1139687"/>
              </a:tblGrid>
              <a:tr h="265044">
                <a:tc>
                  <a:txBody>
                    <a:bodyPr/>
                    <a:lstStyle/>
                    <a:p>
                      <a:endParaRPr lang="pl-PL" sz="1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4" name="Tabela 13"/>
          <p:cNvGraphicFramePr>
            <a:graphicFrameLocks noGrp="1"/>
          </p:cNvGraphicFramePr>
          <p:nvPr/>
        </p:nvGraphicFramePr>
        <p:xfrm>
          <a:off x="3643306" y="5857892"/>
          <a:ext cx="1285884" cy="243840"/>
        </p:xfrm>
        <a:graphic>
          <a:graphicData uri="http://schemas.openxmlformats.org/drawingml/2006/table">
            <a:tbl>
              <a:tblPr/>
              <a:tblGrid>
                <a:gridCol w="1285884"/>
              </a:tblGrid>
              <a:tr h="214314">
                <a:tc>
                  <a:txBody>
                    <a:bodyPr/>
                    <a:lstStyle/>
                    <a:p>
                      <a:endParaRPr lang="pl-PL" sz="1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ctr"/>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Spytkowice, ul. Dworska 	               Spytkowice, ul. Górki                            Spytkowice, ul. Wróblówki</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Spytkowice, droga rolnicza 			  Spytkowice, ul. Zamkowa</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dworska sp-ce.jpg"/>
          <p:cNvPicPr>
            <a:picLocks noChangeAspect="1"/>
          </p:cNvPicPr>
          <p:nvPr/>
        </p:nvPicPr>
        <p:blipFill>
          <a:blip r:embed="rId2"/>
          <a:stretch>
            <a:fillRect/>
          </a:stretch>
        </p:blipFill>
        <p:spPr>
          <a:xfrm>
            <a:off x="357158" y="285728"/>
            <a:ext cx="2137783" cy="3214710"/>
          </a:xfrm>
          <a:prstGeom prst="rect">
            <a:avLst/>
          </a:prstGeom>
        </p:spPr>
      </p:pic>
      <p:pic>
        <p:nvPicPr>
          <p:cNvPr id="5" name="Obraz 4" descr="zamkowa.jpg"/>
          <p:cNvPicPr>
            <a:picLocks noChangeAspect="1"/>
          </p:cNvPicPr>
          <p:nvPr/>
        </p:nvPicPr>
        <p:blipFill>
          <a:blip r:embed="rId3"/>
          <a:stretch>
            <a:fillRect/>
          </a:stretch>
        </p:blipFill>
        <p:spPr>
          <a:xfrm>
            <a:off x="5214942" y="4000504"/>
            <a:ext cx="3214710" cy="2411033"/>
          </a:xfrm>
          <a:prstGeom prst="rect">
            <a:avLst/>
          </a:prstGeom>
        </p:spPr>
      </p:pic>
      <p:pic>
        <p:nvPicPr>
          <p:cNvPr id="6" name="Obraz 5" descr="wróblówki sp-ce.jpg"/>
          <p:cNvPicPr>
            <a:picLocks noChangeAspect="1"/>
          </p:cNvPicPr>
          <p:nvPr/>
        </p:nvPicPr>
        <p:blipFill>
          <a:blip r:embed="rId4"/>
          <a:stretch>
            <a:fillRect/>
          </a:stretch>
        </p:blipFill>
        <p:spPr>
          <a:xfrm>
            <a:off x="6572264" y="285728"/>
            <a:ext cx="2143140" cy="3222767"/>
          </a:xfrm>
          <a:prstGeom prst="rect">
            <a:avLst/>
          </a:prstGeom>
        </p:spPr>
      </p:pic>
      <p:pic>
        <p:nvPicPr>
          <p:cNvPr id="7" name="Obraz 6" descr="droga rolnicza sp-ce.jpg"/>
          <p:cNvPicPr>
            <a:picLocks noChangeAspect="1"/>
          </p:cNvPicPr>
          <p:nvPr/>
        </p:nvPicPr>
        <p:blipFill>
          <a:blip r:embed="rId5" cstate="print"/>
          <a:stretch>
            <a:fillRect/>
          </a:stretch>
        </p:blipFill>
        <p:spPr>
          <a:xfrm>
            <a:off x="714348" y="4071942"/>
            <a:ext cx="3427008" cy="2286016"/>
          </a:xfrm>
          <a:prstGeom prst="rect">
            <a:avLst/>
          </a:prstGeom>
        </p:spPr>
      </p:pic>
      <p:pic>
        <p:nvPicPr>
          <p:cNvPr id="8" name="Obraz 7" descr="górki.jpg"/>
          <p:cNvPicPr>
            <a:picLocks noChangeAspect="1"/>
          </p:cNvPicPr>
          <p:nvPr/>
        </p:nvPicPr>
        <p:blipFill>
          <a:blip r:embed="rId6"/>
          <a:stretch>
            <a:fillRect/>
          </a:stretch>
        </p:blipFill>
        <p:spPr>
          <a:xfrm>
            <a:off x="3357554" y="285728"/>
            <a:ext cx="2357454" cy="3145121"/>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ctr"/>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Ryczów, ul. Kwiatowa         Ryczów, droga rolnicza             Ryczów, ul. Długa               Ryczów, ul. Starowiejska</a:t>
            </a: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Ryczów, ul. Stadionowa</a:t>
            </a:r>
          </a:p>
        </p:txBody>
      </p:sp>
      <p:pic>
        <p:nvPicPr>
          <p:cNvPr id="4" name="Obraz 3" descr="długa ryczów.jpg"/>
          <p:cNvPicPr>
            <a:picLocks noChangeAspect="1"/>
          </p:cNvPicPr>
          <p:nvPr/>
        </p:nvPicPr>
        <p:blipFill>
          <a:blip r:embed="rId2" cstate="print"/>
          <a:stretch>
            <a:fillRect/>
          </a:stretch>
        </p:blipFill>
        <p:spPr>
          <a:xfrm>
            <a:off x="4643438" y="285728"/>
            <a:ext cx="1996272" cy="3000396"/>
          </a:xfrm>
          <a:prstGeom prst="rect">
            <a:avLst/>
          </a:prstGeom>
        </p:spPr>
      </p:pic>
      <p:pic>
        <p:nvPicPr>
          <p:cNvPr id="5" name="Obraz 4" descr="droga rolnicza ryczów.jpg"/>
          <p:cNvPicPr>
            <a:picLocks noChangeAspect="1"/>
          </p:cNvPicPr>
          <p:nvPr/>
        </p:nvPicPr>
        <p:blipFill>
          <a:blip r:embed="rId3"/>
          <a:stretch>
            <a:fillRect/>
          </a:stretch>
        </p:blipFill>
        <p:spPr>
          <a:xfrm>
            <a:off x="2500298" y="285728"/>
            <a:ext cx="1811489" cy="3000396"/>
          </a:xfrm>
          <a:prstGeom prst="rect">
            <a:avLst/>
          </a:prstGeom>
        </p:spPr>
      </p:pic>
      <p:pic>
        <p:nvPicPr>
          <p:cNvPr id="6" name="Obraz 5" descr="kwiatowa ryczów.jpg"/>
          <p:cNvPicPr>
            <a:picLocks noChangeAspect="1"/>
          </p:cNvPicPr>
          <p:nvPr/>
        </p:nvPicPr>
        <p:blipFill>
          <a:blip r:embed="rId4"/>
          <a:stretch>
            <a:fillRect/>
          </a:stretch>
        </p:blipFill>
        <p:spPr>
          <a:xfrm>
            <a:off x="214282" y="285728"/>
            <a:ext cx="1947757" cy="2928958"/>
          </a:xfrm>
          <a:prstGeom prst="rect">
            <a:avLst/>
          </a:prstGeom>
        </p:spPr>
      </p:pic>
      <p:pic>
        <p:nvPicPr>
          <p:cNvPr id="8" name="Obraz 7" descr="starowiejska ryczów.jpg"/>
          <p:cNvPicPr>
            <a:picLocks noChangeAspect="1"/>
          </p:cNvPicPr>
          <p:nvPr/>
        </p:nvPicPr>
        <p:blipFill>
          <a:blip r:embed="rId5"/>
          <a:stretch>
            <a:fillRect/>
          </a:stretch>
        </p:blipFill>
        <p:spPr>
          <a:xfrm>
            <a:off x="7000891" y="285728"/>
            <a:ext cx="1998725" cy="3000396"/>
          </a:xfrm>
          <a:prstGeom prst="rect">
            <a:avLst/>
          </a:prstGeom>
        </p:spPr>
      </p:pic>
      <p:pic>
        <p:nvPicPr>
          <p:cNvPr id="10" name="Obraz 9" descr="stadionowa ryczów.jpg"/>
          <p:cNvPicPr>
            <a:picLocks noChangeAspect="1"/>
          </p:cNvPicPr>
          <p:nvPr/>
        </p:nvPicPr>
        <p:blipFill>
          <a:blip r:embed="rId6"/>
          <a:stretch>
            <a:fillRect/>
          </a:stretch>
        </p:blipFill>
        <p:spPr>
          <a:xfrm>
            <a:off x="2500298" y="3571876"/>
            <a:ext cx="4572000" cy="2895600"/>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ctr"/>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Półwieś, ul. Górna</a:t>
            </a:r>
          </a:p>
          <a:p>
            <a:pPr algn="l"/>
            <a:r>
              <a:rPr lang="pl-PL" sz="1400" b="1" dirty="0" smtClean="0">
                <a:solidFill>
                  <a:schemeClr val="tx1"/>
                </a:solidFill>
                <a:latin typeface="Constantia" pitchFamily="18" charset="0"/>
              </a:rPr>
              <a:t>                    Półwieś, ul. Widokowa</a:t>
            </a:r>
          </a:p>
          <a:p>
            <a:pPr algn="l"/>
            <a:r>
              <a:rPr lang="pl-PL" sz="1400" b="1" dirty="0" smtClean="0">
                <a:solidFill>
                  <a:schemeClr val="tx1"/>
                </a:solidFill>
                <a:latin typeface="Constantia" pitchFamily="18" charset="0"/>
              </a:rPr>
              <a:t>			                     Półwieś, ul. Wąwozowa</a:t>
            </a: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Miejsce, ul. Starowiślna	                            Miejsce, ul. Folwarczna	       Półwieś, ul. św. Floriana</a:t>
            </a:r>
          </a:p>
        </p:txBody>
      </p:sp>
      <p:pic>
        <p:nvPicPr>
          <p:cNvPr id="4" name="Obraz 3" descr="widokowa półwieś.jpg"/>
          <p:cNvPicPr>
            <a:picLocks noChangeAspect="1"/>
          </p:cNvPicPr>
          <p:nvPr/>
        </p:nvPicPr>
        <p:blipFill>
          <a:blip r:embed="rId2" cstate="print"/>
          <a:stretch>
            <a:fillRect/>
          </a:stretch>
        </p:blipFill>
        <p:spPr>
          <a:xfrm>
            <a:off x="285720" y="428604"/>
            <a:ext cx="3391696" cy="2258869"/>
          </a:xfrm>
          <a:prstGeom prst="rect">
            <a:avLst/>
          </a:prstGeom>
        </p:spPr>
      </p:pic>
      <p:pic>
        <p:nvPicPr>
          <p:cNvPr id="5" name="Obraz 4" descr="wawozowa.jpg"/>
          <p:cNvPicPr>
            <a:picLocks noChangeAspect="1"/>
          </p:cNvPicPr>
          <p:nvPr/>
        </p:nvPicPr>
        <p:blipFill>
          <a:blip r:embed="rId3"/>
          <a:stretch>
            <a:fillRect/>
          </a:stretch>
        </p:blipFill>
        <p:spPr>
          <a:xfrm>
            <a:off x="3857620" y="428604"/>
            <a:ext cx="1857388" cy="2788046"/>
          </a:xfrm>
          <a:prstGeom prst="rect">
            <a:avLst/>
          </a:prstGeom>
        </p:spPr>
      </p:pic>
      <p:pic>
        <p:nvPicPr>
          <p:cNvPr id="6" name="Obraz 5" descr="starowiślna miejsce.jpg"/>
          <p:cNvPicPr>
            <a:picLocks noChangeAspect="1"/>
          </p:cNvPicPr>
          <p:nvPr/>
        </p:nvPicPr>
        <p:blipFill>
          <a:blip r:embed="rId4" cstate="print"/>
          <a:stretch>
            <a:fillRect/>
          </a:stretch>
        </p:blipFill>
        <p:spPr>
          <a:xfrm>
            <a:off x="214282" y="3786190"/>
            <a:ext cx="3048000" cy="2286000"/>
          </a:xfrm>
          <a:prstGeom prst="rect">
            <a:avLst/>
          </a:prstGeom>
        </p:spPr>
      </p:pic>
      <p:pic>
        <p:nvPicPr>
          <p:cNvPr id="7" name="Obraz 6" descr="górna półwieś.jpg"/>
          <p:cNvPicPr>
            <a:picLocks noChangeAspect="1"/>
          </p:cNvPicPr>
          <p:nvPr/>
        </p:nvPicPr>
        <p:blipFill>
          <a:blip r:embed="rId5" cstate="print"/>
          <a:stretch>
            <a:fillRect/>
          </a:stretch>
        </p:blipFill>
        <p:spPr>
          <a:xfrm>
            <a:off x="5857884" y="428604"/>
            <a:ext cx="3143240" cy="2093398"/>
          </a:xfrm>
          <a:prstGeom prst="rect">
            <a:avLst/>
          </a:prstGeom>
        </p:spPr>
      </p:pic>
      <p:pic>
        <p:nvPicPr>
          <p:cNvPr id="8" name="Obraz 7" descr="folwarczna.jpg"/>
          <p:cNvPicPr>
            <a:picLocks noChangeAspect="1"/>
          </p:cNvPicPr>
          <p:nvPr/>
        </p:nvPicPr>
        <p:blipFill>
          <a:blip r:embed="rId6" cstate="print"/>
          <a:stretch>
            <a:fillRect/>
          </a:stretch>
        </p:blipFill>
        <p:spPr>
          <a:xfrm>
            <a:off x="3428992" y="3786190"/>
            <a:ext cx="3357554" cy="2238370"/>
          </a:xfrm>
          <a:prstGeom prst="rect">
            <a:avLst/>
          </a:prstGeom>
        </p:spPr>
      </p:pic>
      <p:pic>
        <p:nvPicPr>
          <p:cNvPr id="9" name="Obraz 8" descr="św.floriana.jpg"/>
          <p:cNvPicPr>
            <a:picLocks noChangeAspect="1"/>
          </p:cNvPicPr>
          <p:nvPr/>
        </p:nvPicPr>
        <p:blipFill>
          <a:blip r:embed="rId7"/>
          <a:stretch>
            <a:fillRect/>
          </a:stretch>
        </p:blipFill>
        <p:spPr>
          <a:xfrm>
            <a:off x="6929454" y="3071810"/>
            <a:ext cx="1998855" cy="3000396"/>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Budowa chodników wraz z kanalizacją burzową przy drogach gminnych i powiatowych</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Miejsce ul. Floriana 	            Ryczów, ul. Jana Pawła II</a:t>
            </a: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Bachowice, ul. Ks. </a:t>
            </a:r>
            <a:r>
              <a:rPr lang="pl-PL" sz="1400" b="1" dirty="0" err="1" smtClean="0">
                <a:solidFill>
                  <a:schemeClr val="tx1"/>
                </a:solidFill>
                <a:latin typeface="Constantia" pitchFamily="18" charset="0"/>
              </a:rPr>
              <a:t>Gołby</a:t>
            </a:r>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Ryczów, ul. Starowiejska 	        Bachowice ul. Stefczyka                      Spytkowice, ul. Zamkowa</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chodnik floriana.jpg"/>
          <p:cNvPicPr>
            <a:picLocks noChangeAspect="1"/>
          </p:cNvPicPr>
          <p:nvPr/>
        </p:nvPicPr>
        <p:blipFill>
          <a:blip r:embed="rId2" cstate="print"/>
          <a:stretch>
            <a:fillRect/>
          </a:stretch>
        </p:blipFill>
        <p:spPr>
          <a:xfrm>
            <a:off x="142844" y="1214422"/>
            <a:ext cx="2667019" cy="2000264"/>
          </a:xfrm>
          <a:prstGeom prst="rect">
            <a:avLst/>
          </a:prstGeom>
        </p:spPr>
      </p:pic>
      <p:pic>
        <p:nvPicPr>
          <p:cNvPr id="5" name="Obraz 4" descr="chodnik jpII Ryczów.jpg"/>
          <p:cNvPicPr>
            <a:picLocks noChangeAspect="1"/>
          </p:cNvPicPr>
          <p:nvPr/>
        </p:nvPicPr>
        <p:blipFill>
          <a:blip r:embed="rId3" cstate="print"/>
          <a:stretch>
            <a:fillRect/>
          </a:stretch>
        </p:blipFill>
        <p:spPr>
          <a:xfrm>
            <a:off x="3000364" y="1214422"/>
            <a:ext cx="3113927" cy="2071702"/>
          </a:xfrm>
          <a:prstGeom prst="rect">
            <a:avLst/>
          </a:prstGeom>
        </p:spPr>
      </p:pic>
      <p:pic>
        <p:nvPicPr>
          <p:cNvPr id="7" name="Obraz 6" descr="chodnik starowiejska.jpg"/>
          <p:cNvPicPr>
            <a:picLocks noChangeAspect="1"/>
          </p:cNvPicPr>
          <p:nvPr/>
        </p:nvPicPr>
        <p:blipFill>
          <a:blip r:embed="rId4"/>
          <a:stretch>
            <a:fillRect/>
          </a:stretch>
        </p:blipFill>
        <p:spPr>
          <a:xfrm>
            <a:off x="142844" y="4000504"/>
            <a:ext cx="2952771" cy="2214578"/>
          </a:xfrm>
          <a:prstGeom prst="rect">
            <a:avLst/>
          </a:prstGeom>
        </p:spPr>
      </p:pic>
      <p:pic>
        <p:nvPicPr>
          <p:cNvPr id="8" name="Obraz 7" descr="chodnik stefczyka bachowice.jpg"/>
          <p:cNvPicPr>
            <a:picLocks noChangeAspect="1"/>
          </p:cNvPicPr>
          <p:nvPr/>
        </p:nvPicPr>
        <p:blipFill>
          <a:blip r:embed="rId5"/>
          <a:stretch>
            <a:fillRect/>
          </a:stretch>
        </p:blipFill>
        <p:spPr>
          <a:xfrm>
            <a:off x="3428992" y="3714751"/>
            <a:ext cx="1785950" cy="2683805"/>
          </a:xfrm>
          <a:prstGeom prst="rect">
            <a:avLst/>
          </a:prstGeom>
        </p:spPr>
      </p:pic>
      <p:pic>
        <p:nvPicPr>
          <p:cNvPr id="9" name="Obraz 8" descr="chodnik zamkowa.jpg"/>
          <p:cNvPicPr>
            <a:picLocks noChangeAspect="1"/>
          </p:cNvPicPr>
          <p:nvPr/>
        </p:nvPicPr>
        <p:blipFill>
          <a:blip r:embed="rId6" cstate="print"/>
          <a:stretch>
            <a:fillRect/>
          </a:stretch>
        </p:blipFill>
        <p:spPr>
          <a:xfrm>
            <a:off x="5857884" y="4214818"/>
            <a:ext cx="2857520" cy="2143141"/>
          </a:xfrm>
          <a:prstGeom prst="rect">
            <a:avLst/>
          </a:prstGeom>
        </p:spPr>
      </p:pic>
      <p:pic>
        <p:nvPicPr>
          <p:cNvPr id="10" name="Obraz 9" descr="chodnik ks. gołby.jpg"/>
          <p:cNvPicPr>
            <a:picLocks noChangeAspect="1"/>
          </p:cNvPicPr>
          <p:nvPr/>
        </p:nvPicPr>
        <p:blipFill>
          <a:blip r:embed="rId7"/>
          <a:stretch>
            <a:fillRect/>
          </a:stretch>
        </p:blipFill>
        <p:spPr>
          <a:xfrm>
            <a:off x="6572264" y="1071546"/>
            <a:ext cx="2032000" cy="2788920"/>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Realizacja II etapu budowy sieci kanalizacyjnej </a:t>
            </a:r>
            <a:r>
              <a:rPr lang="pl-PL" sz="1400" b="1" smtClean="0">
                <a:solidFill>
                  <a:schemeClr val="tx1"/>
                </a:solidFill>
                <a:latin typeface="Constantia" pitchFamily="18" charset="0"/>
              </a:rPr>
              <a:t>w Spytkowicach</a:t>
            </a:r>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1234.jpg"/>
          <p:cNvPicPr>
            <a:picLocks noChangeAspect="1"/>
          </p:cNvPicPr>
          <p:nvPr/>
        </p:nvPicPr>
        <p:blipFill>
          <a:blip r:embed="rId2"/>
          <a:stretch>
            <a:fillRect/>
          </a:stretch>
        </p:blipFill>
        <p:spPr>
          <a:xfrm>
            <a:off x="5286380" y="785794"/>
            <a:ext cx="3286148" cy="5844649"/>
          </a:xfrm>
          <a:prstGeom prst="rect">
            <a:avLst/>
          </a:prstGeom>
        </p:spPr>
      </p:pic>
      <p:pic>
        <p:nvPicPr>
          <p:cNvPr id="5" name="Obraz 4" descr="kanalizacja sp-ce.jpg"/>
          <p:cNvPicPr>
            <a:picLocks noChangeAspect="1"/>
          </p:cNvPicPr>
          <p:nvPr/>
        </p:nvPicPr>
        <p:blipFill>
          <a:blip r:embed="rId3"/>
          <a:stretch>
            <a:fillRect/>
          </a:stretch>
        </p:blipFill>
        <p:spPr>
          <a:xfrm>
            <a:off x="214282" y="1785926"/>
            <a:ext cx="4839564" cy="3500462"/>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ctr"/>
            <a:endParaRPr lang="pl-PL" sz="2000" b="1" dirty="0" smtClean="0">
              <a:solidFill>
                <a:schemeClr val="tx1"/>
              </a:solidFill>
              <a:latin typeface="Constantia" pitchFamily="18" charset="0"/>
            </a:endParaRPr>
          </a:p>
          <a:p>
            <a:pPr algn="ctr"/>
            <a:endParaRPr lang="pl-PL" sz="20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Zakup samochodów bojowych dla: </a:t>
            </a: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OSP Miejsce</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OSP Spytkowice	       </a:t>
            </a: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OSP Ryczów</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ospspytkowice.jpg"/>
          <p:cNvPicPr>
            <a:picLocks noChangeAspect="1"/>
          </p:cNvPicPr>
          <p:nvPr/>
        </p:nvPicPr>
        <p:blipFill>
          <a:blip r:embed="rId2"/>
          <a:stretch>
            <a:fillRect/>
          </a:stretch>
        </p:blipFill>
        <p:spPr>
          <a:xfrm>
            <a:off x="4429124" y="1285860"/>
            <a:ext cx="4476781" cy="3357586"/>
          </a:xfrm>
          <a:prstGeom prst="rect">
            <a:avLst/>
          </a:prstGeom>
        </p:spPr>
      </p:pic>
      <p:pic>
        <p:nvPicPr>
          <p:cNvPr id="5" name="Obraz 4" descr="ospmiejsce.jpg"/>
          <p:cNvPicPr>
            <a:picLocks noChangeAspect="1"/>
          </p:cNvPicPr>
          <p:nvPr/>
        </p:nvPicPr>
        <p:blipFill>
          <a:blip r:embed="rId3"/>
          <a:stretch>
            <a:fillRect/>
          </a:stretch>
        </p:blipFill>
        <p:spPr>
          <a:xfrm>
            <a:off x="285720" y="1214422"/>
            <a:ext cx="3865565" cy="2571768"/>
          </a:xfrm>
          <a:prstGeom prst="rect">
            <a:avLst/>
          </a:prstGeom>
        </p:spPr>
      </p:pic>
      <p:pic>
        <p:nvPicPr>
          <p:cNvPr id="6" name="Obraz 5" descr="osp ryczów.jpg"/>
          <p:cNvPicPr>
            <a:picLocks noChangeAspect="1"/>
          </p:cNvPicPr>
          <p:nvPr/>
        </p:nvPicPr>
        <p:blipFill>
          <a:blip r:embed="rId4"/>
          <a:stretch>
            <a:fillRect/>
          </a:stretch>
        </p:blipFill>
        <p:spPr>
          <a:xfrm>
            <a:off x="500035" y="4157666"/>
            <a:ext cx="3357586" cy="2247827"/>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anim calcmode="lin" valueType="num">
                                      <p:cBhvr additive="base">
                                        <p:cTn id="11"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ppt_x"/>
                                          </p:val>
                                        </p:tav>
                                        <p:tav tm="100000">
                                          <p:val>
                                            <p:strVal val="#ppt_x"/>
                                          </p:val>
                                        </p:tav>
                                      </p:tavLst>
                                    </p:anim>
                                    <p:anim calcmode="lin" valueType="num">
                                      <p:cBhvr additive="base">
                                        <p:cTn id="18" dur="10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anim calcmode="lin" valueType="num">
                                      <p:cBhvr additive="base">
                                        <p:cTn id="21"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000" fill="hold"/>
                                        <p:tgtEl>
                                          <p:spTgt spid="6"/>
                                        </p:tgtEl>
                                        <p:attrNameLst>
                                          <p:attrName>ppt_x</p:attrName>
                                        </p:attrNameLst>
                                      </p:cBhvr>
                                      <p:tavLst>
                                        <p:tav tm="0">
                                          <p:val>
                                            <p:strVal val="#ppt_x"/>
                                          </p:val>
                                        </p:tav>
                                        <p:tav tm="100000">
                                          <p:val>
                                            <p:strVal val="#ppt_x"/>
                                          </p:val>
                                        </p:tav>
                                      </p:tavLst>
                                    </p:anim>
                                    <p:anim calcmode="lin" valueType="num">
                                      <p:cBhvr additive="base">
                                        <p:cTn id="28" dur="10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21" end="21"/>
                                            </p:txEl>
                                          </p:spTgt>
                                        </p:tgtEl>
                                        <p:attrNameLst>
                                          <p:attrName>style.visibility</p:attrName>
                                        </p:attrNameLst>
                                      </p:cBhvr>
                                      <p:to>
                                        <p:strVal val="visible"/>
                                      </p:to>
                                    </p:set>
                                    <p:anim calcmode="lin" valueType="num">
                                      <p:cBhvr additive="base">
                                        <p:cTn id="31" dur="1000" fill="hold"/>
                                        <p:tgtEl>
                                          <p:spTgt spid="3">
                                            <p:txEl>
                                              <p:pRg st="21" end="21"/>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21" end="2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Zakup samochodu do zbiórki odpadów oraz linii sortowniczej dla ZUK Spytkowice 	       </a:t>
            </a: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Zakup łodzi wraz z przyczepą oraz wysokowydajnej pompy dla poprawy ochrony 					przeciwpowodziowej (2014)</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lodz.jpg"/>
          <p:cNvPicPr>
            <a:picLocks noChangeAspect="1"/>
          </p:cNvPicPr>
          <p:nvPr/>
        </p:nvPicPr>
        <p:blipFill>
          <a:blip r:embed="rId2" cstate="print"/>
          <a:stretch>
            <a:fillRect/>
          </a:stretch>
        </p:blipFill>
        <p:spPr>
          <a:xfrm>
            <a:off x="428596" y="3571876"/>
            <a:ext cx="3786214" cy="2525330"/>
          </a:xfrm>
          <a:prstGeom prst="rect">
            <a:avLst/>
          </a:prstGeom>
        </p:spPr>
      </p:pic>
      <p:pic>
        <p:nvPicPr>
          <p:cNvPr id="5" name="Obraz 4" descr="lodz1.jpg"/>
          <p:cNvPicPr>
            <a:picLocks noChangeAspect="1"/>
          </p:cNvPicPr>
          <p:nvPr/>
        </p:nvPicPr>
        <p:blipFill>
          <a:blip r:embed="rId3" cstate="print"/>
          <a:stretch>
            <a:fillRect/>
          </a:stretch>
        </p:blipFill>
        <p:spPr>
          <a:xfrm>
            <a:off x="5072066" y="3714752"/>
            <a:ext cx="3240024" cy="2161032"/>
          </a:xfrm>
          <a:prstGeom prst="rect">
            <a:avLst/>
          </a:prstGeom>
        </p:spPr>
      </p:pic>
      <p:pic>
        <p:nvPicPr>
          <p:cNvPr id="6" name="Obraz 5" descr="zuk.jpg"/>
          <p:cNvPicPr>
            <a:picLocks noChangeAspect="1"/>
          </p:cNvPicPr>
          <p:nvPr/>
        </p:nvPicPr>
        <p:blipFill>
          <a:blip r:embed="rId4"/>
          <a:stretch>
            <a:fillRect/>
          </a:stretch>
        </p:blipFill>
        <p:spPr>
          <a:xfrm>
            <a:off x="2428859" y="642918"/>
            <a:ext cx="4085155" cy="2500330"/>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 </a:t>
            </a:r>
          </a:p>
          <a:p>
            <a:pPr algn="ctr"/>
            <a:r>
              <a:rPr lang="pl-PL" sz="1400" b="1" dirty="0" smtClean="0">
                <a:solidFill>
                  <a:schemeClr val="tx1"/>
                </a:solidFill>
                <a:latin typeface="Constantia" pitchFamily="18" charset="0"/>
              </a:rPr>
              <a:t>Remont wału wiślanego w Lipowej</a:t>
            </a:r>
          </a:p>
          <a:p>
            <a:pPr algn="ctr"/>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wał.jpg"/>
          <p:cNvPicPr>
            <a:picLocks noChangeAspect="1"/>
          </p:cNvPicPr>
          <p:nvPr/>
        </p:nvPicPr>
        <p:blipFill>
          <a:blip r:embed="rId2"/>
          <a:stretch>
            <a:fillRect/>
          </a:stretch>
        </p:blipFill>
        <p:spPr>
          <a:xfrm>
            <a:off x="285720" y="714356"/>
            <a:ext cx="4457732" cy="2571768"/>
          </a:xfrm>
          <a:prstGeom prst="rect">
            <a:avLst/>
          </a:prstGeom>
        </p:spPr>
      </p:pic>
      <p:pic>
        <p:nvPicPr>
          <p:cNvPr id="5" name="Obraz 4" descr="wał1.jpg"/>
          <p:cNvPicPr>
            <a:picLocks noChangeAspect="1"/>
          </p:cNvPicPr>
          <p:nvPr/>
        </p:nvPicPr>
        <p:blipFill>
          <a:blip r:embed="rId3"/>
          <a:stretch>
            <a:fillRect/>
          </a:stretch>
        </p:blipFill>
        <p:spPr>
          <a:xfrm>
            <a:off x="3857620" y="2928934"/>
            <a:ext cx="4725385" cy="3143272"/>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 </a:t>
            </a:r>
          </a:p>
          <a:p>
            <a:pPr algn="ctr"/>
            <a:r>
              <a:rPr lang="pl-PL" sz="1400" b="1" dirty="0" smtClean="0">
                <a:solidFill>
                  <a:schemeClr val="tx1"/>
                </a:solidFill>
                <a:latin typeface="Constantia" pitchFamily="18" charset="0"/>
              </a:rPr>
              <a:t>Organizacja prac  interwencyjnych i społecznie użytecznych</a:t>
            </a:r>
          </a:p>
          <a:p>
            <a:pPr algn="ctr"/>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roboty.jpg"/>
          <p:cNvPicPr>
            <a:picLocks noChangeAspect="1"/>
          </p:cNvPicPr>
          <p:nvPr/>
        </p:nvPicPr>
        <p:blipFill>
          <a:blip r:embed="rId2"/>
          <a:stretch>
            <a:fillRect/>
          </a:stretch>
        </p:blipFill>
        <p:spPr>
          <a:xfrm>
            <a:off x="928662" y="571480"/>
            <a:ext cx="3281664" cy="4929222"/>
          </a:xfrm>
          <a:prstGeom prst="rect">
            <a:avLst/>
          </a:prstGeom>
        </p:spPr>
      </p:pic>
      <p:pic>
        <p:nvPicPr>
          <p:cNvPr id="7" name="Obraz 6" descr="DSC01860.JPG"/>
          <p:cNvPicPr>
            <a:picLocks noChangeAspect="1"/>
          </p:cNvPicPr>
          <p:nvPr/>
        </p:nvPicPr>
        <p:blipFill>
          <a:blip r:embed="rId3" cstate="print"/>
          <a:stretch>
            <a:fillRect/>
          </a:stretch>
        </p:blipFill>
        <p:spPr>
          <a:xfrm>
            <a:off x="4500562" y="1643050"/>
            <a:ext cx="4427628" cy="2946610"/>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142852"/>
            <a:ext cx="9144000" cy="6715148"/>
          </a:xfrm>
        </p:spPr>
        <p:txBody>
          <a:bodyPr>
            <a:normAutofit/>
          </a:bodyPr>
          <a:lstStyle/>
          <a:p>
            <a:pPr algn="ctr"/>
            <a:endParaRPr lang="pl-PL" sz="2000" b="1" dirty="0" smtClean="0">
              <a:solidFill>
                <a:schemeClr val="tx1"/>
              </a:solidFill>
              <a:latin typeface="Constantia" pitchFamily="18" charset="0"/>
            </a:endParaRPr>
          </a:p>
          <a:p>
            <a:pPr algn="ctr"/>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	Wymiana pokrycia dachowego w SP nr 2 w Spytkowicach (2011)	    	       </a:t>
            </a: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Wymiana pokrycia dachowego w Punkcie Filialnym Ryczów – Chałupki (2011)</a:t>
            </a:r>
          </a:p>
        </p:txBody>
      </p:sp>
      <p:pic>
        <p:nvPicPr>
          <p:cNvPr id="4" name="Obraz 3" descr="chałupki.jpg"/>
          <p:cNvPicPr>
            <a:picLocks noChangeAspect="1"/>
          </p:cNvPicPr>
          <p:nvPr/>
        </p:nvPicPr>
        <p:blipFill>
          <a:blip r:embed="rId2"/>
          <a:stretch>
            <a:fillRect/>
          </a:stretch>
        </p:blipFill>
        <p:spPr>
          <a:xfrm>
            <a:off x="2571736" y="3571876"/>
            <a:ext cx="3598164" cy="2702052"/>
          </a:xfrm>
          <a:prstGeom prst="rect">
            <a:avLst/>
          </a:prstGeom>
        </p:spPr>
      </p:pic>
      <p:pic>
        <p:nvPicPr>
          <p:cNvPr id="5" name="Obraz 4" descr="sp21.jpg"/>
          <p:cNvPicPr>
            <a:picLocks noChangeAspect="1"/>
          </p:cNvPicPr>
          <p:nvPr/>
        </p:nvPicPr>
        <p:blipFill>
          <a:blip r:embed="rId3"/>
          <a:stretch>
            <a:fillRect/>
          </a:stretch>
        </p:blipFill>
        <p:spPr>
          <a:xfrm>
            <a:off x="857224" y="785794"/>
            <a:ext cx="3084966" cy="2316664"/>
          </a:xfrm>
          <a:prstGeom prst="rect">
            <a:avLst/>
          </a:prstGeom>
        </p:spPr>
      </p:pic>
      <p:pic>
        <p:nvPicPr>
          <p:cNvPr id="6" name="Obraz 5" descr="sp2.jpg"/>
          <p:cNvPicPr>
            <a:picLocks noChangeAspect="1"/>
          </p:cNvPicPr>
          <p:nvPr/>
        </p:nvPicPr>
        <p:blipFill>
          <a:blip r:embed="rId4"/>
          <a:stretch>
            <a:fillRect/>
          </a:stretch>
        </p:blipFill>
        <p:spPr>
          <a:xfrm>
            <a:off x="4786314" y="714356"/>
            <a:ext cx="3214710" cy="2414096"/>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1" end="21"/>
                                            </p:txEl>
                                          </p:spTgt>
                                        </p:tgtEl>
                                        <p:attrNameLst>
                                          <p:attrName>style.visibility</p:attrName>
                                        </p:attrNameLst>
                                      </p:cBhvr>
                                      <p:to>
                                        <p:strVal val="visible"/>
                                      </p:to>
                                    </p:set>
                                    <p:anim calcmode="lin" valueType="num">
                                      <p:cBhvr additive="base">
                                        <p:cTn id="11" dur="1000" fill="hold"/>
                                        <p:tgtEl>
                                          <p:spTgt spid="3">
                                            <p:txEl>
                                              <p:pRg st="21" end="2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21" end="2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00364" y="620688"/>
            <a:ext cx="5715040" cy="5040560"/>
          </a:xfrm>
        </p:spPr>
        <p:txBody>
          <a:bodyPr>
            <a:normAutofit/>
          </a:bodyPr>
          <a:lstStyle/>
          <a:p>
            <a:pPr algn="ctr"/>
            <a:r>
              <a:rPr lang="pl-PL" b="1" dirty="0" smtClean="0">
                <a:solidFill>
                  <a:schemeClr val="tx1"/>
                </a:solidFill>
                <a:latin typeface="Constantia" panose="02030602050306030303" pitchFamily="18" charset="0"/>
              </a:rPr>
              <a:t>Wybory Przewodniczącego Rady Gminy</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(7.06.1990 r. – I Sesja RG)</a:t>
            </a:r>
          </a:p>
          <a:p>
            <a:pPr algn="l"/>
            <a:endParaRPr lang="pl-PL" sz="1600" b="1" dirty="0" smtClean="0">
              <a:solidFill>
                <a:schemeClr val="tx1"/>
              </a:solidFill>
              <a:latin typeface="Constantia" pitchFamily="18" charset="0"/>
            </a:endParaRPr>
          </a:p>
          <a:p>
            <a:pPr algn="l"/>
            <a:r>
              <a:rPr lang="pl-PL" sz="1600" b="1" dirty="0" smtClean="0">
                <a:solidFill>
                  <a:schemeClr val="tx1"/>
                </a:solidFill>
                <a:latin typeface="Constantia" pitchFamily="18" charset="0"/>
              </a:rPr>
              <a:t>Kandydaci i wyniki głosowania:</a:t>
            </a:r>
          </a:p>
          <a:p>
            <a:pPr marL="342900" indent="-342900" algn="l">
              <a:buFont typeface="+mj-lt"/>
              <a:buAutoNum type="arabicParenR"/>
            </a:pPr>
            <a:r>
              <a:rPr lang="pl-PL" sz="1600" b="1" dirty="0" err="1" smtClean="0">
                <a:solidFill>
                  <a:schemeClr val="tx1"/>
                </a:solidFill>
                <a:latin typeface="Constantia" pitchFamily="18" charset="0"/>
              </a:rPr>
              <a:t>Chodacki</a:t>
            </a:r>
            <a:r>
              <a:rPr lang="pl-PL" sz="1600" b="1" dirty="0" smtClean="0">
                <a:solidFill>
                  <a:schemeClr val="tx1"/>
                </a:solidFill>
                <a:latin typeface="Constantia" pitchFamily="18" charset="0"/>
              </a:rPr>
              <a:t> Jan		- 9 głosów</a:t>
            </a:r>
          </a:p>
          <a:p>
            <a:pPr marL="342900" indent="-342900" algn="l">
              <a:buFont typeface="+mj-lt"/>
              <a:buAutoNum type="arabicParenR"/>
            </a:pPr>
            <a:r>
              <a:rPr lang="pl-PL" sz="1600" b="1" dirty="0" smtClean="0">
                <a:solidFill>
                  <a:schemeClr val="tx1"/>
                </a:solidFill>
                <a:latin typeface="Constantia" pitchFamily="18" charset="0"/>
              </a:rPr>
              <a:t>Jodłowski Józef		- 1 głos</a:t>
            </a:r>
          </a:p>
          <a:p>
            <a:pPr marL="342900" indent="-342900" algn="l">
              <a:buFont typeface="+mj-lt"/>
              <a:buAutoNum type="arabicParenR"/>
            </a:pPr>
            <a:r>
              <a:rPr lang="pl-PL" sz="1600" b="1" dirty="0" err="1" smtClean="0">
                <a:solidFill>
                  <a:schemeClr val="tx1"/>
                </a:solidFill>
                <a:latin typeface="Constantia" pitchFamily="18" charset="0"/>
              </a:rPr>
              <a:t>Kajdas</a:t>
            </a:r>
            <a:r>
              <a:rPr lang="pl-PL" sz="1600" b="1" dirty="0" smtClean="0">
                <a:solidFill>
                  <a:schemeClr val="tx1"/>
                </a:solidFill>
                <a:latin typeface="Constantia" pitchFamily="18" charset="0"/>
              </a:rPr>
              <a:t> Tadeusz		- 9 głosów</a:t>
            </a:r>
          </a:p>
          <a:p>
            <a:pPr marL="342900" indent="-342900" algn="l"/>
            <a:endParaRPr lang="pl-PL" sz="1600" b="1" dirty="0" smtClean="0">
              <a:solidFill>
                <a:schemeClr val="tx1"/>
              </a:solidFill>
              <a:latin typeface="Constantia" pitchFamily="18" charset="0"/>
            </a:endParaRPr>
          </a:p>
          <a:p>
            <a:pPr marL="342900" indent="-342900" algn="l"/>
            <a:endParaRPr lang="pl-PL" sz="1600" b="1" dirty="0" smtClean="0">
              <a:solidFill>
                <a:schemeClr val="tx1"/>
              </a:solidFill>
              <a:latin typeface="Constantia" pitchFamily="18" charset="0"/>
            </a:endParaRPr>
          </a:p>
          <a:p>
            <a:pPr marL="342900" indent="-342900" algn="l"/>
            <a:r>
              <a:rPr lang="pl-PL" sz="1600" b="1" dirty="0" smtClean="0">
                <a:solidFill>
                  <a:schemeClr val="tx1"/>
                </a:solidFill>
                <a:latin typeface="Constantia" pitchFamily="18" charset="0"/>
              </a:rPr>
              <a:t>Ponowne głosowanie:</a:t>
            </a:r>
          </a:p>
          <a:p>
            <a:pPr marL="342900" indent="-342900" algn="l">
              <a:buFont typeface="+mj-lt"/>
              <a:buAutoNum type="arabicParenR"/>
            </a:pPr>
            <a:r>
              <a:rPr lang="pl-PL" sz="1600" b="1" dirty="0" err="1" smtClean="0">
                <a:solidFill>
                  <a:schemeClr val="tx1"/>
                </a:solidFill>
                <a:latin typeface="Constantia" pitchFamily="18" charset="0"/>
              </a:rPr>
              <a:t>Chodacki</a:t>
            </a:r>
            <a:r>
              <a:rPr lang="pl-PL" sz="1600" b="1" dirty="0" smtClean="0">
                <a:solidFill>
                  <a:schemeClr val="tx1"/>
                </a:solidFill>
                <a:latin typeface="Constantia" pitchFamily="18" charset="0"/>
              </a:rPr>
              <a:t> Jan		- 7 głosów</a:t>
            </a:r>
          </a:p>
          <a:p>
            <a:pPr marL="342900" indent="-342900" algn="l">
              <a:buFont typeface="+mj-lt"/>
              <a:buAutoNum type="arabicParenR"/>
            </a:pPr>
            <a:r>
              <a:rPr lang="pl-PL" sz="1600" b="1" dirty="0" err="1" smtClean="0">
                <a:solidFill>
                  <a:schemeClr val="tx1"/>
                </a:solidFill>
                <a:latin typeface="Constantia" pitchFamily="18" charset="0"/>
              </a:rPr>
              <a:t>Kajdas</a:t>
            </a:r>
            <a:r>
              <a:rPr lang="pl-PL" sz="1600" b="1" dirty="0" smtClean="0">
                <a:solidFill>
                  <a:schemeClr val="tx1"/>
                </a:solidFill>
                <a:latin typeface="Constantia" pitchFamily="18" charset="0"/>
              </a:rPr>
              <a:t> Tadeusz		- 12 głosów</a:t>
            </a:r>
            <a:endParaRPr lang="pl-PL" sz="1600"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fontScale="92500" lnSpcReduction="10000"/>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r>
              <a:rPr lang="pl-PL" sz="1400" b="1" dirty="0" smtClean="0">
                <a:solidFill>
                  <a:schemeClr val="tx1"/>
                </a:solidFill>
                <a:latin typeface="Constantia" pitchFamily="18" charset="0"/>
              </a:rPr>
              <a:t>	Wydanie książki kucharskiej </a:t>
            </a:r>
            <a:br>
              <a:rPr lang="pl-PL" sz="1400" b="1" dirty="0" smtClean="0">
                <a:solidFill>
                  <a:schemeClr val="tx1"/>
                </a:solidFill>
                <a:latin typeface="Constantia" pitchFamily="18" charset="0"/>
              </a:rPr>
            </a:br>
            <a:r>
              <a:rPr lang="pl-PL" sz="1400" b="1" dirty="0" smtClean="0">
                <a:solidFill>
                  <a:schemeClr val="tx1"/>
                </a:solidFill>
                <a:latin typeface="Constantia" pitchFamily="18" charset="0"/>
              </a:rPr>
              <a:t>	          „Sukces na talerzu </a:t>
            </a:r>
            <a:br>
              <a:rPr lang="pl-PL" sz="1400" b="1" dirty="0" smtClean="0">
                <a:solidFill>
                  <a:schemeClr val="tx1"/>
                </a:solidFill>
                <a:latin typeface="Constantia" pitchFamily="18" charset="0"/>
              </a:rPr>
            </a:br>
            <a:r>
              <a:rPr lang="pl-PL" sz="1400" b="1" dirty="0" smtClean="0">
                <a:solidFill>
                  <a:schemeClr val="tx1"/>
                </a:solidFill>
                <a:latin typeface="Constantia" pitchFamily="18" charset="0"/>
              </a:rPr>
              <a:t>             czyli w Gminie Spytkowice jemy z tradycją”. 	                               Promocja albumu </a:t>
            </a:r>
            <a:br>
              <a:rPr lang="pl-PL" sz="1400" b="1" dirty="0" smtClean="0">
                <a:solidFill>
                  <a:schemeClr val="tx1"/>
                </a:solidFill>
                <a:latin typeface="Constantia" pitchFamily="18" charset="0"/>
              </a:rPr>
            </a:br>
            <a:r>
              <a:rPr lang="pl-PL" sz="1400" b="1" dirty="0" smtClean="0">
                <a:solidFill>
                  <a:schemeClr val="tx1"/>
                </a:solidFill>
                <a:latin typeface="Constantia" pitchFamily="18" charset="0"/>
              </a:rPr>
              <a:t>					„Skarby Sakralne Gminy Spytkowice i Doliny Karpia”</a:t>
            </a:r>
          </a:p>
          <a:p>
            <a:pPr algn="ctr"/>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098" name="Picture 2"/>
          <p:cNvPicPr>
            <a:picLocks noChangeAspect="1" noChangeArrowheads="1"/>
          </p:cNvPicPr>
          <p:nvPr/>
        </p:nvPicPr>
        <p:blipFill>
          <a:blip r:embed="rId2"/>
          <a:srcRect/>
          <a:stretch>
            <a:fillRect/>
          </a:stretch>
        </p:blipFill>
        <p:spPr bwMode="auto">
          <a:xfrm>
            <a:off x="571472" y="214290"/>
            <a:ext cx="2232025" cy="2663825"/>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cstate="print"/>
          <a:srcRect/>
          <a:stretch>
            <a:fillRect/>
          </a:stretch>
        </p:blipFill>
        <p:spPr bwMode="auto">
          <a:xfrm>
            <a:off x="285720" y="3000372"/>
            <a:ext cx="4200450" cy="2786082"/>
          </a:xfrm>
          <a:prstGeom prst="rect">
            <a:avLst/>
          </a:prstGeom>
          <a:noFill/>
          <a:ln w="9525">
            <a:noFill/>
            <a:miter lim="800000"/>
            <a:headEnd/>
            <a:tailEnd/>
          </a:ln>
          <a:effectLst/>
        </p:spPr>
      </p:pic>
      <p:pic>
        <p:nvPicPr>
          <p:cNvPr id="7" name="Picture 3"/>
          <p:cNvPicPr>
            <a:picLocks noChangeAspect="1" noChangeArrowheads="1"/>
          </p:cNvPicPr>
          <p:nvPr/>
        </p:nvPicPr>
        <p:blipFill>
          <a:blip r:embed="rId4"/>
          <a:srcRect/>
          <a:stretch>
            <a:fillRect/>
          </a:stretch>
        </p:blipFill>
        <p:spPr bwMode="auto">
          <a:xfrm>
            <a:off x="4286248" y="142852"/>
            <a:ext cx="4597620" cy="3214710"/>
          </a:xfrm>
          <a:prstGeom prst="rect">
            <a:avLst/>
          </a:prstGeom>
          <a:noFill/>
          <a:ln w="9525">
            <a:noFill/>
            <a:miter lim="800000"/>
            <a:headEnd/>
            <a:tailEnd/>
          </a:ln>
          <a:effectLst/>
        </p:spPr>
      </p:pic>
      <p:pic>
        <p:nvPicPr>
          <p:cNvPr id="8" name="Picture 2"/>
          <p:cNvPicPr>
            <a:picLocks noChangeAspect="1" noChangeArrowheads="1"/>
          </p:cNvPicPr>
          <p:nvPr/>
        </p:nvPicPr>
        <p:blipFill>
          <a:blip r:embed="rId5" cstate="print"/>
          <a:srcRect/>
          <a:stretch>
            <a:fillRect/>
          </a:stretch>
        </p:blipFill>
        <p:spPr bwMode="auto">
          <a:xfrm>
            <a:off x="4929190" y="3500438"/>
            <a:ext cx="3428992" cy="2572232"/>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Nagranie płyty  Gminnej Orkiestry Dętej</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Zakup instrumentów dla Gminnej Orkiestry Dętej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2050" name="Picture 2"/>
          <p:cNvPicPr>
            <a:picLocks noChangeAspect="1" noChangeArrowheads="1"/>
          </p:cNvPicPr>
          <p:nvPr/>
        </p:nvPicPr>
        <p:blipFill>
          <a:blip r:embed="rId2"/>
          <a:srcRect/>
          <a:stretch>
            <a:fillRect/>
          </a:stretch>
        </p:blipFill>
        <p:spPr bwMode="auto">
          <a:xfrm>
            <a:off x="285720" y="642918"/>
            <a:ext cx="4098925" cy="2867025"/>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643438" y="642918"/>
            <a:ext cx="4319587" cy="2808287"/>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6000760" y="4143380"/>
            <a:ext cx="2928958" cy="2195879"/>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14282" y="4214818"/>
            <a:ext cx="2789237" cy="20923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3071802" y="4286256"/>
            <a:ext cx="2809873" cy="2072101"/>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1000" fill="hold"/>
                                        <p:tgtEl>
                                          <p:spTgt spid="2053"/>
                                        </p:tgtEl>
                                        <p:attrNameLst>
                                          <p:attrName>ppt_x</p:attrName>
                                        </p:attrNameLst>
                                      </p:cBhvr>
                                      <p:tavLst>
                                        <p:tav tm="0">
                                          <p:val>
                                            <p:strVal val="0-#ppt_w/2"/>
                                          </p:val>
                                        </p:tav>
                                        <p:tav tm="100000">
                                          <p:val>
                                            <p:strVal val="#ppt_x"/>
                                          </p:val>
                                        </p:tav>
                                      </p:tavLst>
                                    </p:anim>
                                    <p:anim calcmode="lin" valueType="num">
                                      <p:cBhvr additive="base">
                                        <p:cTn id="8" dur="1000" fill="hold"/>
                                        <p:tgtEl>
                                          <p:spTgt spid="205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 calcmode="lin" valueType="num">
                                      <p:cBhvr additive="base">
                                        <p:cTn id="11" dur="1000" fill="hold"/>
                                        <p:tgtEl>
                                          <p:spTgt spid="2054"/>
                                        </p:tgtEl>
                                        <p:attrNameLst>
                                          <p:attrName>ppt_x</p:attrName>
                                        </p:attrNameLst>
                                      </p:cBhvr>
                                      <p:tavLst>
                                        <p:tav tm="0">
                                          <p:val>
                                            <p:strVal val="#ppt_x"/>
                                          </p:val>
                                        </p:tav>
                                        <p:tav tm="100000">
                                          <p:val>
                                            <p:strVal val="#ppt_x"/>
                                          </p:val>
                                        </p:tav>
                                      </p:tavLst>
                                    </p:anim>
                                    <p:anim calcmode="lin" valueType="num">
                                      <p:cBhvr additive="base">
                                        <p:cTn id="12" dur="1000" fill="hold"/>
                                        <p:tgtEl>
                                          <p:spTgt spid="2054"/>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1000" fill="hold"/>
                                        <p:tgtEl>
                                          <p:spTgt spid="2052"/>
                                        </p:tgtEl>
                                        <p:attrNameLst>
                                          <p:attrName>ppt_x</p:attrName>
                                        </p:attrNameLst>
                                      </p:cBhvr>
                                      <p:tavLst>
                                        <p:tav tm="0">
                                          <p:val>
                                            <p:strVal val="1+#ppt_w/2"/>
                                          </p:val>
                                        </p:tav>
                                        <p:tav tm="100000">
                                          <p:val>
                                            <p:strVal val="#ppt_x"/>
                                          </p:val>
                                        </p:tav>
                                      </p:tavLst>
                                    </p:anim>
                                    <p:anim calcmode="lin" valueType="num">
                                      <p:cBhvr additive="base">
                                        <p:cTn id="16" dur="1000" fill="hold"/>
                                        <p:tgtEl>
                                          <p:spTgt spid="2052"/>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1" end="21"/>
                                            </p:txEl>
                                          </p:spTgt>
                                        </p:tgtEl>
                                        <p:attrNameLst>
                                          <p:attrName>style.visibility</p:attrName>
                                        </p:attrNameLst>
                                      </p:cBhvr>
                                      <p:to>
                                        <p:strVal val="visible"/>
                                      </p:to>
                                    </p:set>
                                    <p:anim calcmode="lin" valueType="num">
                                      <p:cBhvr additive="base">
                                        <p:cTn id="19" dur="1000" fill="hold"/>
                                        <p:tgtEl>
                                          <p:spTgt spid="3">
                                            <p:txEl>
                                              <p:pRg st="21" end="2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1" end="2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lnSpcReduction="10000"/>
          </a:bodyPr>
          <a:lstStyle/>
          <a:p>
            <a:pPr algn="l"/>
            <a:r>
              <a:rPr lang="pl-PL" sz="2000" b="1" dirty="0" smtClean="0">
                <a:solidFill>
                  <a:schemeClr val="tx1"/>
                </a:solidFill>
                <a:latin typeface="Constantia" pitchFamily="18" charset="0"/>
              </a:rPr>
              <a:t>Pozostałe osiągnięcia:</a:t>
            </a:r>
            <a:endParaRPr lang="pl-PL" sz="1600" b="1" dirty="0" smtClean="0">
              <a:solidFill>
                <a:schemeClr val="tx1"/>
              </a:solidFill>
              <a:latin typeface="Constantia" pitchFamily="18" charset="0"/>
            </a:endParaRPr>
          </a:p>
          <a:p>
            <a:pPr algn="l">
              <a:buFont typeface="Wingdings" pitchFamily="2" charset="2"/>
              <a:buChar char="Ø"/>
            </a:pPr>
            <a:r>
              <a:rPr lang="pl-PL" sz="1600" b="1" dirty="0" smtClean="0">
                <a:solidFill>
                  <a:schemeClr val="tx1"/>
                </a:solidFill>
                <a:latin typeface="Constantia" pitchFamily="18" charset="0"/>
              </a:rPr>
              <a:t> organizacja  festiwalu orkiestr dętych Doliny Karpia</a:t>
            </a:r>
          </a:p>
          <a:p>
            <a:pPr algn="l">
              <a:buFont typeface="Wingdings" pitchFamily="2" charset="2"/>
              <a:buChar char="Ø"/>
            </a:pPr>
            <a:r>
              <a:rPr lang="pl-PL" sz="1600" b="1" dirty="0" smtClean="0">
                <a:solidFill>
                  <a:schemeClr val="tx1"/>
                </a:solidFill>
                <a:latin typeface="Constantia" pitchFamily="18" charset="0"/>
              </a:rPr>
              <a:t> zakup unitu stomatologicznego, </a:t>
            </a:r>
          </a:p>
          <a:p>
            <a:pPr algn="l">
              <a:buFont typeface="Wingdings" pitchFamily="2" charset="2"/>
              <a:buChar char="Ø"/>
            </a:pPr>
            <a:r>
              <a:rPr lang="pl-PL" sz="1600" b="1" dirty="0" smtClean="0">
                <a:solidFill>
                  <a:schemeClr val="tx1"/>
                </a:solidFill>
                <a:latin typeface="Constantia" pitchFamily="18" charset="0"/>
              </a:rPr>
              <a:t> remont części bojowej OSP w Bachowicach, </a:t>
            </a:r>
          </a:p>
          <a:p>
            <a:pPr algn="l">
              <a:buFont typeface="Wingdings" pitchFamily="2" charset="2"/>
              <a:buChar char="Ø"/>
            </a:pPr>
            <a:r>
              <a:rPr lang="pl-PL" sz="1600" b="1" dirty="0" smtClean="0">
                <a:solidFill>
                  <a:schemeClr val="tx1"/>
                </a:solidFill>
                <a:latin typeface="Constantia" pitchFamily="18" charset="0"/>
              </a:rPr>
              <a:t> wykonanie projektów na przebudowę i termomodernizację ZSP w Spytkowicach, Ryczowie </a:t>
            </a:r>
            <a:br>
              <a:rPr lang="pl-PL" sz="1600" b="1" dirty="0" smtClean="0">
                <a:solidFill>
                  <a:schemeClr val="tx1"/>
                </a:solidFill>
                <a:latin typeface="Constantia" pitchFamily="18" charset="0"/>
              </a:rPr>
            </a:br>
            <a:r>
              <a:rPr lang="pl-PL" sz="1600" b="1" dirty="0" smtClean="0">
                <a:solidFill>
                  <a:schemeClr val="tx1"/>
                </a:solidFill>
                <a:latin typeface="Constantia" pitchFamily="18" charset="0"/>
              </a:rPr>
              <a:t>    i Bachowicach,</a:t>
            </a:r>
          </a:p>
          <a:p>
            <a:pPr algn="l">
              <a:buFont typeface="Wingdings" pitchFamily="2" charset="2"/>
              <a:buChar char="Ø"/>
            </a:pPr>
            <a:r>
              <a:rPr lang="pl-PL" sz="1600" b="1" dirty="0" smtClean="0">
                <a:solidFill>
                  <a:schemeClr val="tx1"/>
                </a:solidFill>
                <a:latin typeface="Constantia" pitchFamily="18" charset="0"/>
              </a:rPr>
              <a:t> wykonanie instalacji oświetlenia i nagłośnienia stadionu LKS Orzeł w Ryczowie,      </a:t>
            </a:r>
          </a:p>
          <a:p>
            <a:pPr algn="l">
              <a:buFont typeface="Wingdings" pitchFamily="2" charset="2"/>
              <a:buChar char="Ø"/>
            </a:pPr>
            <a:r>
              <a:rPr lang="pl-PL" sz="1600" b="1" dirty="0" smtClean="0">
                <a:solidFill>
                  <a:schemeClr val="tx1"/>
                </a:solidFill>
                <a:latin typeface="Constantia" pitchFamily="18" charset="0"/>
              </a:rPr>
              <a:t> przystąpienie do Stowarzyszenia Euroregion Beskidy,</a:t>
            </a:r>
          </a:p>
          <a:p>
            <a:pPr algn="l">
              <a:buFont typeface="Wingdings" pitchFamily="2" charset="2"/>
              <a:buChar char="Ø"/>
            </a:pPr>
            <a:r>
              <a:rPr lang="pl-PL" sz="1600" b="1" dirty="0" smtClean="0">
                <a:solidFill>
                  <a:schemeClr val="tx1"/>
                </a:solidFill>
                <a:latin typeface="Constantia" pitchFamily="18" charset="0"/>
              </a:rPr>
              <a:t> nawiązanie współpracy z Gminą Spytkowice (powiat nowotarski),</a:t>
            </a:r>
          </a:p>
          <a:p>
            <a:pPr algn="l">
              <a:buFont typeface="Wingdings" pitchFamily="2" charset="2"/>
              <a:buChar char="Ø"/>
            </a:pPr>
            <a:r>
              <a:rPr lang="pl-PL" sz="1600" b="1" dirty="0" smtClean="0">
                <a:solidFill>
                  <a:schemeClr val="tx1"/>
                </a:solidFill>
                <a:latin typeface="Constantia" pitchFamily="18" charset="0"/>
              </a:rPr>
              <a:t> współpraca ze słowacką Gminą </a:t>
            </a:r>
            <a:r>
              <a:rPr lang="pl-PL" sz="1600" b="1" dirty="0" err="1" smtClean="0">
                <a:solidFill>
                  <a:schemeClr val="tx1"/>
                </a:solidFill>
                <a:latin typeface="Constantia" pitchFamily="18" charset="0"/>
              </a:rPr>
              <a:t>Divinka</a:t>
            </a:r>
            <a:r>
              <a:rPr lang="pl-PL" sz="1600" b="1" dirty="0" smtClean="0">
                <a:solidFill>
                  <a:schemeClr val="tx1"/>
                </a:solidFill>
                <a:latin typeface="Constantia" pitchFamily="18" charset="0"/>
              </a:rPr>
              <a:t>,</a:t>
            </a:r>
          </a:p>
          <a:p>
            <a:pPr algn="l">
              <a:buFont typeface="Wingdings" pitchFamily="2" charset="2"/>
              <a:buChar char="Ø"/>
            </a:pPr>
            <a:r>
              <a:rPr lang="pl-PL" sz="1600" b="1" dirty="0" smtClean="0">
                <a:solidFill>
                  <a:schemeClr val="tx1"/>
                </a:solidFill>
                <a:latin typeface="Constantia" pitchFamily="18" charset="0"/>
              </a:rPr>
              <a:t> otwarcie Izby Regionalnej w Ryczowie,</a:t>
            </a:r>
          </a:p>
          <a:p>
            <a:pPr algn="l">
              <a:buFont typeface="Wingdings" pitchFamily="2" charset="2"/>
              <a:buChar char="Ø"/>
            </a:pPr>
            <a:r>
              <a:rPr lang="pl-PL" sz="1600" b="1" dirty="0" smtClean="0">
                <a:solidFill>
                  <a:schemeClr val="tx1"/>
                </a:solidFill>
                <a:latin typeface="Constantia" pitchFamily="18" charset="0"/>
              </a:rPr>
              <a:t> powstanie gminnego programu Karta Rodziny 3+,</a:t>
            </a:r>
          </a:p>
          <a:p>
            <a:pPr algn="l">
              <a:buFont typeface="Wingdings" pitchFamily="2" charset="2"/>
              <a:buChar char="Ø"/>
            </a:pPr>
            <a:r>
              <a:rPr lang="pl-PL" sz="1600" b="1" dirty="0" smtClean="0">
                <a:solidFill>
                  <a:schemeClr val="tx1"/>
                </a:solidFill>
                <a:latin typeface="Constantia" pitchFamily="18" charset="0"/>
              </a:rPr>
              <a:t> powstanie bezpłatnego czasopisma  „Obserwator Gminny”, </a:t>
            </a:r>
          </a:p>
          <a:p>
            <a:pPr algn="l">
              <a:buFont typeface="Wingdings" pitchFamily="2" charset="2"/>
              <a:buChar char="Ø"/>
            </a:pPr>
            <a:r>
              <a:rPr lang="pl-PL" sz="1600" b="1" dirty="0" smtClean="0">
                <a:solidFill>
                  <a:schemeClr val="tx1"/>
                </a:solidFill>
                <a:latin typeface="Constantia" pitchFamily="18" charset="0"/>
              </a:rPr>
              <a:t> powstanie czterech nowych organizacji społecznych działających na terenie gminy </a:t>
            </a:r>
            <a:br>
              <a:rPr lang="pl-PL" sz="1600" b="1" dirty="0" smtClean="0">
                <a:solidFill>
                  <a:schemeClr val="tx1"/>
                </a:solidFill>
                <a:latin typeface="Constantia" pitchFamily="18" charset="0"/>
              </a:rPr>
            </a:br>
            <a:r>
              <a:rPr lang="pl-PL" sz="1600" b="1" dirty="0" smtClean="0">
                <a:solidFill>
                  <a:schemeClr val="tx1"/>
                </a:solidFill>
                <a:latin typeface="Constantia" pitchFamily="18" charset="0"/>
              </a:rPr>
              <a:t>   (Stowarzyszenie Przyjaciół Ryczowa i Półwsi, Stowarzyszenie Jesteśmy Razem, Towarzystwo </a:t>
            </a:r>
            <a:br>
              <a:rPr lang="pl-PL" sz="1600" b="1" dirty="0" smtClean="0">
                <a:solidFill>
                  <a:schemeClr val="tx1"/>
                </a:solidFill>
                <a:latin typeface="Constantia" pitchFamily="18" charset="0"/>
              </a:rPr>
            </a:br>
            <a:r>
              <a:rPr lang="pl-PL" sz="1600" b="1" dirty="0" smtClean="0">
                <a:solidFill>
                  <a:schemeClr val="tx1"/>
                </a:solidFill>
                <a:latin typeface="Constantia" pitchFamily="18" charset="0"/>
              </a:rPr>
              <a:t>   Miłośników Ziemi </a:t>
            </a:r>
            <a:r>
              <a:rPr lang="pl-PL" sz="1600" b="1" dirty="0" err="1" smtClean="0">
                <a:solidFill>
                  <a:schemeClr val="tx1"/>
                </a:solidFill>
                <a:latin typeface="Constantia" pitchFamily="18" charset="0"/>
              </a:rPr>
              <a:t>Spytkowickiej</a:t>
            </a:r>
            <a:r>
              <a:rPr lang="pl-PL" sz="1600" b="1" dirty="0" smtClean="0">
                <a:solidFill>
                  <a:schemeClr val="tx1"/>
                </a:solidFill>
                <a:latin typeface="Constantia" pitchFamily="18" charset="0"/>
              </a:rPr>
              <a:t>, KGW Miejsce),</a:t>
            </a:r>
          </a:p>
          <a:p>
            <a:pPr algn="l">
              <a:buFont typeface="Wingdings" pitchFamily="2" charset="2"/>
              <a:buChar char="Ø"/>
            </a:pPr>
            <a:r>
              <a:rPr lang="pl-PL" sz="1600" b="1" dirty="0" smtClean="0">
                <a:solidFill>
                  <a:schemeClr val="tx1"/>
                </a:solidFill>
                <a:latin typeface="Constantia" pitchFamily="18" charset="0"/>
              </a:rPr>
              <a:t> otwarcie Gminnego Kompleksu Tras </a:t>
            </a:r>
            <a:r>
              <a:rPr lang="pl-PL" sz="1600" b="1" dirty="0" err="1" smtClean="0">
                <a:solidFill>
                  <a:schemeClr val="tx1"/>
                </a:solidFill>
                <a:latin typeface="Constantia" pitchFamily="18" charset="0"/>
              </a:rPr>
              <a:t>Nordic</a:t>
            </a:r>
            <a:r>
              <a:rPr lang="pl-PL" sz="1600" b="1" dirty="0" smtClean="0">
                <a:solidFill>
                  <a:schemeClr val="tx1"/>
                </a:solidFill>
                <a:latin typeface="Constantia" pitchFamily="18" charset="0"/>
              </a:rPr>
              <a:t> – </a:t>
            </a:r>
            <a:r>
              <a:rPr lang="pl-PL" sz="1600" b="1" dirty="0" err="1" smtClean="0">
                <a:solidFill>
                  <a:schemeClr val="tx1"/>
                </a:solidFill>
                <a:latin typeface="Constantia" pitchFamily="18" charset="0"/>
              </a:rPr>
              <a:t>Walking</a:t>
            </a:r>
            <a:r>
              <a:rPr lang="pl-PL" sz="1600" b="1" dirty="0" smtClean="0">
                <a:solidFill>
                  <a:schemeClr val="tx1"/>
                </a:solidFill>
                <a:latin typeface="Constantia" pitchFamily="18" charset="0"/>
              </a:rPr>
              <a:t>,</a:t>
            </a:r>
          </a:p>
          <a:p>
            <a:pPr algn="l">
              <a:buFont typeface="Wingdings" pitchFamily="2" charset="2"/>
              <a:buChar char="Ø"/>
            </a:pPr>
            <a:r>
              <a:rPr lang="pl-PL" sz="1600" b="1" dirty="0" smtClean="0">
                <a:solidFill>
                  <a:schemeClr val="tx1"/>
                </a:solidFill>
                <a:latin typeface="Constantia" pitchFamily="18" charset="0"/>
              </a:rPr>
              <a:t> stworzenie Gminnego Programu Stypendialnego, </a:t>
            </a:r>
          </a:p>
          <a:p>
            <a:pPr algn="l">
              <a:buFont typeface="Wingdings" pitchFamily="2" charset="2"/>
              <a:buChar char="Ø"/>
            </a:pPr>
            <a:r>
              <a:rPr lang="pl-PL" sz="1600" b="1" dirty="0" smtClean="0">
                <a:solidFill>
                  <a:schemeClr val="tx1"/>
                </a:solidFill>
                <a:latin typeface="Constantia" pitchFamily="18" charset="0"/>
              </a:rPr>
              <a:t> zakup komputerów dla ZSP w Spytkowicach, Ryczowie i Bachowicach,</a:t>
            </a:r>
          </a:p>
          <a:p>
            <a:pPr algn="l">
              <a:buFont typeface="Wingdings" pitchFamily="2" charset="2"/>
              <a:buChar char="Ø"/>
            </a:pPr>
            <a:r>
              <a:rPr lang="pl-PL" sz="1600" b="1" dirty="0" smtClean="0">
                <a:solidFill>
                  <a:schemeClr val="tx1"/>
                </a:solidFill>
                <a:latin typeface="Constantia" pitchFamily="18" charset="0"/>
              </a:rPr>
              <a:t> realizacja programów „Już Pływam”, „ABC uczę się…”,</a:t>
            </a:r>
          </a:p>
          <a:p>
            <a:pPr algn="l">
              <a:buFont typeface="Wingdings" pitchFamily="2" charset="2"/>
              <a:buChar char="Ø"/>
            </a:pPr>
            <a:r>
              <a:rPr lang="pl-PL" sz="1600" b="1" dirty="0" smtClean="0">
                <a:solidFill>
                  <a:schemeClr val="tx1"/>
                </a:solidFill>
                <a:latin typeface="Constantia" pitchFamily="18" charset="0"/>
              </a:rPr>
              <a:t> utworzenie całorocznych świetlic wiejskich dla dzieci, </a:t>
            </a:r>
          </a:p>
          <a:p>
            <a:pPr algn="l">
              <a:buFont typeface="Wingdings" pitchFamily="2" charset="2"/>
              <a:buChar char="Ø"/>
            </a:pPr>
            <a:r>
              <a:rPr lang="pl-PL" sz="1600" b="1" dirty="0" smtClean="0">
                <a:solidFill>
                  <a:schemeClr val="tx1"/>
                </a:solidFill>
                <a:latin typeface="Constantia" pitchFamily="18" charset="0"/>
              </a:rPr>
              <a:t> utworzenie dodatkowych oddziałów przedszkolnych w ZSP Spytkowice.</a:t>
            </a:r>
          </a:p>
          <a:p>
            <a:pPr algn="l"/>
            <a:endParaRPr lang="pl-PL" sz="1600" b="1" dirty="0" smtClean="0">
              <a:solidFill>
                <a:schemeClr val="tx1"/>
              </a:solidFill>
              <a:latin typeface="Constantia" pitchFamily="18" charset="0"/>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251520" y="692696"/>
            <a:ext cx="8062912" cy="1470025"/>
          </a:xfrm>
        </p:spPr>
        <p:txBody>
          <a:bodyPr/>
          <a:lstStyle/>
          <a:p>
            <a:pPr algn="ctr"/>
            <a:endParaRPr lang="pl-PL" b="1" dirty="0">
              <a:solidFill>
                <a:srgbClr val="FF0000"/>
              </a:solidFill>
              <a:latin typeface="Constantia" panose="02030602050306030303" pitchFamily="18" charset="0"/>
              <a:cs typeface="Andalus" panose="02020603050405020304" pitchFamily="18" charset="-78"/>
            </a:endParaRPr>
          </a:p>
        </p:txBody>
      </p:sp>
      <p:sp>
        <p:nvSpPr>
          <p:cNvPr id="5" name="Podtytuł 4"/>
          <p:cNvSpPr>
            <a:spLocks noGrp="1"/>
          </p:cNvSpPr>
          <p:nvPr>
            <p:ph type="subTitle" idx="1"/>
          </p:nvPr>
        </p:nvSpPr>
        <p:spPr>
          <a:xfrm>
            <a:off x="539552" y="1988840"/>
            <a:ext cx="8062912" cy="3107546"/>
          </a:xfrm>
        </p:spPr>
        <p:txBody>
          <a:bodyPr>
            <a:normAutofit/>
          </a:bodyPr>
          <a:lstStyle/>
          <a:p>
            <a:pPr algn="ctr"/>
            <a:r>
              <a:rPr lang="pl-PL" sz="4400" b="1" dirty="0" smtClean="0">
                <a:solidFill>
                  <a:srgbClr val="FF0000"/>
                </a:solidFill>
                <a:effectLst>
                  <a:outerShdw blurRad="38100" dist="38100" dir="2700000" algn="tl">
                    <a:srgbClr val="000000">
                      <a:alpha val="43137"/>
                    </a:srgbClr>
                  </a:outerShdw>
                </a:effectLst>
                <a:latin typeface="Constantia" pitchFamily="18" charset="0"/>
                <a:cs typeface="Andalus"/>
              </a:rPr>
              <a:t>Kadencja</a:t>
            </a:r>
          </a:p>
          <a:p>
            <a:pPr algn="ctr"/>
            <a:endParaRPr lang="pl-PL" sz="4400" b="1" dirty="0" smtClean="0">
              <a:effectLst>
                <a:outerShdw blurRad="38100" dist="38100" dir="2700000" algn="tl">
                  <a:srgbClr val="000000">
                    <a:alpha val="43137"/>
                  </a:srgbClr>
                </a:outerShdw>
              </a:effectLst>
              <a:latin typeface="Constantia" pitchFamily="18" charset="0"/>
              <a:cs typeface="Andalus"/>
            </a:endParaRPr>
          </a:p>
          <a:p>
            <a:pPr algn="ctr"/>
            <a:r>
              <a:rPr lang="pl-PL" sz="4400" b="1" dirty="0" smtClean="0">
                <a:effectLst>
                  <a:outerShdw blurRad="38100" dist="38100" dir="2700000" algn="tl">
                    <a:srgbClr val="000000">
                      <a:alpha val="43137"/>
                    </a:srgbClr>
                  </a:outerShdw>
                </a:effectLst>
                <a:latin typeface="Constantia" pitchFamily="18" charset="0"/>
                <a:cs typeface="Andalus"/>
              </a:rPr>
              <a:t>2014 - 2018</a:t>
            </a:r>
            <a:endParaRPr lang="pl-PL" sz="4400" b="1" dirty="0">
              <a:effectLst>
                <a:outerShdw blurRad="38100" dist="38100" dir="2700000" algn="tl">
                  <a:srgbClr val="000000">
                    <a:alpha val="43137"/>
                  </a:srgbClr>
                </a:outerShdw>
              </a:effectLst>
              <a:latin typeface="Constantia" panose="02030602050306030303" pitchFamily="18" charset="0"/>
            </a:endParaRPr>
          </a:p>
        </p:txBody>
      </p:sp>
      <p:pic>
        <p:nvPicPr>
          <p:cNvPr id="6" name="Picture 4" descr="\\Serwer\sieciowy\brania damian\25lat_black.jpg"/>
          <p:cNvPicPr>
            <a:picLocks noChangeAspect="1" noChangeArrowheads="1"/>
          </p:cNvPicPr>
          <p:nvPr/>
        </p:nvPicPr>
        <p:blipFill>
          <a:blip r:embed="rId2"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Tree>
  </p:cSld>
  <p:clrMapOvr>
    <a:masterClrMapping/>
  </p:clrMapOvr>
  <p:transition spd="slow">
    <p:randomBar dir="vert"/>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2568" cy="5951584"/>
          </a:xfrm>
        </p:spPr>
        <p:txBody>
          <a:bodyPr>
            <a:normAutofit/>
          </a:bodyPr>
          <a:lstStyle/>
          <a:p>
            <a:pPr algn="ctr"/>
            <a:r>
              <a:rPr lang="pl-PL" b="1" dirty="0" smtClean="0">
                <a:solidFill>
                  <a:schemeClr val="tx1"/>
                </a:solidFill>
                <a:latin typeface="Constantia" panose="02030602050306030303" pitchFamily="18" charset="0"/>
              </a:rPr>
              <a:t>Radni Rady Gminy Spytkowice</a:t>
            </a:r>
          </a:p>
          <a:p>
            <a:pPr algn="ctr"/>
            <a:r>
              <a:rPr lang="pl-PL" sz="1600" b="1" dirty="0" smtClean="0">
                <a:solidFill>
                  <a:schemeClr val="tx1"/>
                </a:solidFill>
                <a:latin typeface="Constantia" panose="02030602050306030303" pitchFamily="18" charset="0"/>
              </a:rPr>
              <a:t>2014 - 2018</a:t>
            </a:r>
          </a:p>
          <a:p>
            <a:pPr algn="ctr"/>
            <a:r>
              <a:rPr lang="pl-PL" sz="1300" b="1" dirty="0" smtClean="0">
                <a:solidFill>
                  <a:schemeClr val="tx1"/>
                </a:solidFill>
                <a:latin typeface="Constantia" panose="02030602050306030303" pitchFamily="18" charset="0"/>
              </a:rPr>
              <a:t>(I posiedzenie: 29.11.2014)</a:t>
            </a:r>
          </a:p>
          <a:p>
            <a:pPr marL="457200" indent="-457200" algn="l">
              <a:buFont typeface="+mj-lt"/>
              <a:buAutoNum type="arabicPeriod"/>
            </a:pPr>
            <a:r>
              <a:rPr lang="pl-PL" sz="1400" b="1" dirty="0" smtClean="0">
                <a:solidFill>
                  <a:schemeClr val="tx1"/>
                </a:solidFill>
                <a:latin typeface="Constantia" panose="02030602050306030303" pitchFamily="18" charset="0"/>
              </a:rPr>
              <a:t>Kozak Lucyna			Bachowice</a:t>
            </a:r>
          </a:p>
          <a:p>
            <a:pPr marL="457200" indent="-457200" algn="l">
              <a:buFont typeface="+mj-lt"/>
              <a:buAutoNum type="arabicPeriod"/>
            </a:pPr>
            <a:r>
              <a:rPr lang="pl-PL" sz="1400" b="1" dirty="0" smtClean="0">
                <a:solidFill>
                  <a:schemeClr val="tx1"/>
                </a:solidFill>
                <a:latin typeface="Constantia" panose="02030602050306030303" pitchFamily="18" charset="0"/>
              </a:rPr>
              <a:t>Szewczyk Marian		Bachowice</a:t>
            </a:r>
          </a:p>
          <a:p>
            <a:pPr marL="457200" indent="-457200" algn="l">
              <a:buFont typeface="+mj-lt"/>
              <a:buAutoNum type="arabicPeriod"/>
            </a:pPr>
            <a:r>
              <a:rPr lang="pl-PL" sz="1400" b="1" dirty="0" smtClean="0">
                <a:solidFill>
                  <a:schemeClr val="tx1"/>
                </a:solidFill>
                <a:latin typeface="Constantia" panose="02030602050306030303" pitchFamily="18" charset="0"/>
              </a:rPr>
              <a:t>Stańczyk Arkadiusz		Bachowice</a:t>
            </a:r>
          </a:p>
          <a:p>
            <a:pPr marL="457200" indent="-457200" algn="l">
              <a:buFont typeface="+mj-lt"/>
              <a:buAutoNum type="arabicPeriod"/>
            </a:pPr>
            <a:r>
              <a:rPr lang="pl-PL" sz="1400" b="1" dirty="0" smtClean="0">
                <a:solidFill>
                  <a:schemeClr val="tx1"/>
                </a:solidFill>
                <a:latin typeface="Constantia" panose="02030602050306030303" pitchFamily="18" charset="0"/>
              </a:rPr>
              <a:t>Podolski Andrzej		Ryczów</a:t>
            </a:r>
          </a:p>
          <a:p>
            <a:pPr marL="457200" indent="-457200" algn="l">
              <a:buFont typeface="+mj-lt"/>
              <a:buAutoNum type="arabicPeriod"/>
            </a:pPr>
            <a:r>
              <a:rPr lang="pl-PL" sz="1400" b="1" dirty="0" smtClean="0">
                <a:solidFill>
                  <a:schemeClr val="tx1"/>
                </a:solidFill>
                <a:latin typeface="Constantia" panose="02030602050306030303" pitchFamily="18" charset="0"/>
              </a:rPr>
              <a:t>Gierek Krzysztof		Ryczów</a:t>
            </a:r>
          </a:p>
          <a:p>
            <a:pPr marL="457200" indent="-457200" algn="l">
              <a:buFont typeface="+mj-lt"/>
              <a:buAutoNum type="arabicPeriod"/>
            </a:pPr>
            <a:r>
              <a:rPr lang="pl-PL" sz="1400" b="1" dirty="0" smtClean="0">
                <a:solidFill>
                  <a:schemeClr val="tx1"/>
                </a:solidFill>
                <a:latin typeface="Constantia" panose="02030602050306030303" pitchFamily="18" charset="0"/>
              </a:rPr>
              <a:t>Ryba Marian			Ryczów     </a:t>
            </a:r>
          </a:p>
          <a:p>
            <a:pPr marL="457200" indent="-457200" algn="l">
              <a:buFont typeface="+mj-lt"/>
              <a:buAutoNum type="arabicPeriod"/>
            </a:pPr>
            <a:r>
              <a:rPr lang="pl-PL" sz="1400" b="1" dirty="0" smtClean="0">
                <a:solidFill>
                  <a:schemeClr val="tx1"/>
                </a:solidFill>
                <a:latin typeface="Constantia" panose="02030602050306030303" pitchFamily="18" charset="0"/>
              </a:rPr>
              <a:t>Stokłosa Katarzyna		Ryczów     </a:t>
            </a:r>
          </a:p>
          <a:p>
            <a:pPr marL="457200" indent="-457200" algn="l">
              <a:buFont typeface="+mj-lt"/>
              <a:buAutoNum type="arabicPeriod"/>
            </a:pPr>
            <a:r>
              <a:rPr lang="pl-PL" sz="1400" b="1" dirty="0" smtClean="0">
                <a:solidFill>
                  <a:schemeClr val="tx1"/>
                </a:solidFill>
                <a:latin typeface="Constantia" panose="02030602050306030303" pitchFamily="18" charset="0"/>
              </a:rPr>
              <a:t>Byrski Krzysztof		Spytkowice</a:t>
            </a:r>
          </a:p>
          <a:p>
            <a:pPr marL="457200" indent="-457200" algn="l">
              <a:buFont typeface="+mj-lt"/>
              <a:buAutoNum type="arabicPeriod"/>
            </a:pPr>
            <a:r>
              <a:rPr lang="pl-PL" sz="1400" b="1" dirty="0" err="1" smtClean="0">
                <a:solidFill>
                  <a:schemeClr val="tx1"/>
                </a:solidFill>
                <a:latin typeface="Constantia" pitchFamily="18" charset="0"/>
              </a:rPr>
              <a:t>Chodacki</a:t>
            </a:r>
            <a:r>
              <a:rPr lang="pl-PL" sz="1400" b="1" dirty="0" smtClean="0">
                <a:solidFill>
                  <a:schemeClr val="tx1"/>
                </a:solidFill>
                <a:latin typeface="Constantia" pitchFamily="18" charset="0"/>
              </a:rPr>
              <a:t> Adam			Spytkowice</a:t>
            </a:r>
          </a:p>
          <a:p>
            <a:pPr marL="457200" indent="-457200" algn="l">
              <a:buFont typeface="+mj-lt"/>
              <a:buAutoNum type="arabicPeriod"/>
            </a:pPr>
            <a:r>
              <a:rPr lang="pl-PL" sz="1400" b="1" dirty="0" smtClean="0">
                <a:solidFill>
                  <a:schemeClr val="tx1"/>
                </a:solidFill>
                <a:latin typeface="Constantia" pitchFamily="18" charset="0"/>
              </a:rPr>
              <a:t>Malaga Zbigniew		Spytkowice</a:t>
            </a:r>
          </a:p>
          <a:p>
            <a:pPr marL="457200" indent="-457200" algn="l">
              <a:buFont typeface="+mj-lt"/>
              <a:buAutoNum type="arabicPeriod"/>
            </a:pPr>
            <a:r>
              <a:rPr lang="pl-PL" sz="1400" b="1" dirty="0" err="1" smtClean="0">
                <a:solidFill>
                  <a:schemeClr val="tx1"/>
                </a:solidFill>
                <a:latin typeface="Constantia" pitchFamily="18" charset="0"/>
              </a:rPr>
              <a:t>Piórowski</a:t>
            </a:r>
            <a:r>
              <a:rPr lang="pl-PL" sz="1400" b="1" dirty="0" smtClean="0">
                <a:solidFill>
                  <a:schemeClr val="tx1"/>
                </a:solidFill>
                <a:latin typeface="Constantia" pitchFamily="18" charset="0"/>
              </a:rPr>
              <a:t> Jerzy			Spytkowice</a:t>
            </a:r>
          </a:p>
          <a:p>
            <a:pPr marL="457200" indent="-457200" algn="l">
              <a:buFont typeface="+mj-lt"/>
              <a:buAutoNum type="arabicPeriod"/>
            </a:pPr>
            <a:r>
              <a:rPr lang="pl-PL" sz="1400" b="1" dirty="0" smtClean="0">
                <a:solidFill>
                  <a:schemeClr val="tx1"/>
                </a:solidFill>
                <a:latin typeface="Constantia" pitchFamily="18" charset="0"/>
              </a:rPr>
              <a:t>Gajowy Marek			Spytkowice</a:t>
            </a:r>
          </a:p>
          <a:p>
            <a:pPr marL="457200" indent="-457200" algn="l">
              <a:buFont typeface="+mj-lt"/>
              <a:buAutoNum type="arabicPeriod"/>
            </a:pPr>
            <a:r>
              <a:rPr lang="pl-PL" sz="1400" b="1" dirty="0" err="1" smtClean="0">
                <a:solidFill>
                  <a:schemeClr val="tx1"/>
                </a:solidFill>
                <a:latin typeface="Constantia" pitchFamily="18" charset="0"/>
              </a:rPr>
              <a:t>Berniak</a:t>
            </a:r>
            <a:r>
              <a:rPr lang="pl-PL" sz="1400" b="1" dirty="0" smtClean="0">
                <a:solidFill>
                  <a:schemeClr val="tx1"/>
                </a:solidFill>
                <a:latin typeface="Constantia" pitchFamily="18" charset="0"/>
              </a:rPr>
              <a:t> Marcin			Spytkowice</a:t>
            </a:r>
          </a:p>
          <a:p>
            <a:pPr marL="457200" indent="-457200" algn="l">
              <a:buFont typeface="+mj-lt"/>
              <a:buAutoNum type="arabicPeriod"/>
            </a:pPr>
            <a:r>
              <a:rPr lang="pl-PL" sz="1400" b="1" dirty="0" smtClean="0">
                <a:solidFill>
                  <a:schemeClr val="tx1"/>
                </a:solidFill>
                <a:latin typeface="Constantia" pitchFamily="18" charset="0"/>
              </a:rPr>
              <a:t>Stańczyk Grażyna		Miejsce</a:t>
            </a:r>
          </a:p>
          <a:p>
            <a:pPr marL="457200" indent="-457200" algn="l">
              <a:buFont typeface="+mj-lt"/>
              <a:buAutoNum type="arabicPeriod"/>
            </a:pPr>
            <a:r>
              <a:rPr lang="pl-PL" sz="1400" b="1" dirty="0" smtClean="0">
                <a:solidFill>
                  <a:schemeClr val="tx1"/>
                </a:solidFill>
                <a:latin typeface="Constantia" pitchFamily="18" charset="0"/>
              </a:rPr>
              <a:t>Maślona Stanisław       		Półwieś</a:t>
            </a:r>
          </a:p>
          <a:p>
            <a:pPr marL="457200" indent="-457200" algn="l">
              <a:buFont typeface="+mj-lt"/>
              <a:buAutoNum type="arabicPeriod"/>
            </a:pPr>
            <a:endParaRPr lang="pl-PL" sz="1800" b="1" dirty="0" smtClean="0">
              <a:solidFill>
                <a:schemeClr val="tx1"/>
              </a:solidFill>
              <a:latin typeface="Constantia" pitchFamily="18" charset="0"/>
            </a:endParaRPr>
          </a:p>
          <a:p>
            <a:pPr marL="457200" indent="-457200" algn="l">
              <a:buFont typeface="+mj-lt"/>
              <a:buAutoNum type="arabicPeriod"/>
            </a:pP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1335250425"/>
      </p:ext>
    </p:extLst>
  </p:cSld>
  <p:clrMapOvr>
    <a:masterClrMapping/>
  </p:clrMapOvr>
  <p:transition spd="slow">
    <p:randomBar dir="vert"/>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2568" cy="5951584"/>
          </a:xfrm>
        </p:spPr>
        <p:txBody>
          <a:bodyPr>
            <a:normAutofit/>
          </a:bodyPr>
          <a:lstStyle/>
          <a:p>
            <a:pPr algn="ctr"/>
            <a:r>
              <a:rPr lang="pl-PL" b="1" dirty="0" smtClean="0">
                <a:solidFill>
                  <a:schemeClr val="tx1"/>
                </a:solidFill>
                <a:latin typeface="Constantia" panose="02030602050306030303" pitchFamily="18" charset="0"/>
              </a:rPr>
              <a:t>Rada Gminy Spytkowice</a:t>
            </a:r>
          </a:p>
          <a:p>
            <a:pPr algn="ctr"/>
            <a:r>
              <a:rPr lang="pl-PL" sz="1400" b="1" dirty="0" smtClean="0">
                <a:solidFill>
                  <a:schemeClr val="tx1"/>
                </a:solidFill>
                <a:latin typeface="Constantia" panose="02030602050306030303" pitchFamily="18" charset="0"/>
              </a:rPr>
              <a:t>2014 - 2018</a:t>
            </a:r>
          </a:p>
          <a:p>
            <a:pPr algn="ctr"/>
            <a:endParaRPr lang="pl-PL" sz="1400" b="1" dirty="0" smtClean="0">
              <a:solidFill>
                <a:schemeClr val="tx1"/>
              </a:solidFill>
              <a:latin typeface="Constantia" panose="02030602050306030303" pitchFamily="18" charset="0"/>
            </a:endParaRPr>
          </a:p>
          <a:p>
            <a:pPr algn="l"/>
            <a:endParaRPr lang="pl-PL" sz="1800" b="1" dirty="0" smtClean="0">
              <a:solidFill>
                <a:schemeClr val="tx1"/>
              </a:solidFill>
              <a:latin typeface="Constantia" pitchFamily="18" charset="0"/>
            </a:endParaRPr>
          </a:p>
          <a:p>
            <a:pPr marL="457200" indent="-457200" algn="l">
              <a:buFont typeface="+mj-lt"/>
              <a:buAutoNum type="arabicPeriod"/>
            </a:pP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12833" y="1556792"/>
            <a:ext cx="6346117" cy="3218656"/>
          </a:xfrm>
          <a:prstGeom prst="rect">
            <a:avLst/>
          </a:prstGeom>
        </p:spPr>
      </p:pic>
    </p:spTree>
    <p:extLst>
      <p:ext uri="{BB962C8B-B14F-4D97-AF65-F5344CB8AC3E}">
        <p14:creationId xmlns:p14="http://schemas.microsoft.com/office/powerpoint/2010/main" xmlns="" val="1969819055"/>
      </p:ext>
    </p:extLst>
  </p:cSld>
  <p:clrMapOvr>
    <a:masterClrMapping/>
  </p:clrMapOvr>
  <p:transition spd="slow">
    <p:randomBar dir="vert"/>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00364" y="620688"/>
            <a:ext cx="5715040" cy="5040560"/>
          </a:xfrm>
        </p:spPr>
        <p:txBody>
          <a:bodyPr>
            <a:normAutofit/>
          </a:bodyPr>
          <a:lstStyle/>
          <a:p>
            <a:pPr algn="ctr"/>
            <a:r>
              <a:rPr lang="pl-PL" b="1" dirty="0" smtClean="0">
                <a:solidFill>
                  <a:schemeClr val="tx1"/>
                </a:solidFill>
                <a:latin typeface="Constantia" panose="02030602050306030303" pitchFamily="18" charset="0"/>
              </a:rPr>
              <a:t>Wybory Przewodniczącego Rady Gminy</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(29.11.2014 r.)</a:t>
            </a: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r>
              <a:rPr lang="pl-PL" sz="1600" b="1" dirty="0" smtClean="0">
                <a:solidFill>
                  <a:schemeClr val="tx1"/>
                </a:solidFill>
                <a:latin typeface="Constantia" pitchFamily="18" charset="0"/>
              </a:rPr>
              <a:t>Kandydat i wyniki głosowania:</a:t>
            </a:r>
          </a:p>
          <a:p>
            <a:pPr marL="342900" indent="-342900" algn="l">
              <a:buFont typeface="+mj-lt"/>
              <a:buAutoNum type="arabicParenR"/>
            </a:pPr>
            <a:r>
              <a:rPr lang="pl-PL" sz="1600" b="1" dirty="0" err="1" smtClean="0">
                <a:solidFill>
                  <a:schemeClr val="tx1"/>
                </a:solidFill>
                <a:latin typeface="Constantia" pitchFamily="18" charset="0"/>
              </a:rPr>
              <a:t>Piórowski</a:t>
            </a:r>
            <a:r>
              <a:rPr lang="pl-PL" sz="1600" b="1" dirty="0" smtClean="0">
                <a:solidFill>
                  <a:schemeClr val="tx1"/>
                </a:solidFill>
                <a:latin typeface="Constantia" pitchFamily="18" charset="0"/>
              </a:rPr>
              <a:t> Jerzy	- 11 głosów „za”</a:t>
            </a:r>
          </a:p>
          <a:p>
            <a:pPr marL="342900" indent="-342900" algn="l"/>
            <a:r>
              <a:rPr lang="pl-PL" sz="1600" b="1" dirty="0" smtClean="0">
                <a:solidFill>
                  <a:schemeClr val="tx1"/>
                </a:solidFill>
                <a:latin typeface="Constantia" pitchFamily="18" charset="0"/>
              </a:rPr>
              <a:t>				- 4 głosy „przeciw”</a:t>
            </a:r>
            <a:endParaRPr lang="pl-PL" sz="1700" b="1" dirty="0" smtClean="0">
              <a:solidFill>
                <a:schemeClr val="tx1"/>
              </a:solidFill>
              <a:latin typeface="Constantia" pitchFamily="18" charset="0"/>
            </a:endParaRPr>
          </a:p>
          <a:p>
            <a:pPr marL="342900" indent="-342900" algn="l"/>
            <a:r>
              <a:rPr lang="pl-PL" sz="1600" b="1" dirty="0" smtClean="0">
                <a:solidFill>
                  <a:schemeClr val="tx1"/>
                </a:solidFill>
                <a:latin typeface="Constantia" pitchFamily="18" charset="0"/>
              </a:rPr>
              <a:t>				</a:t>
            </a:r>
            <a:r>
              <a:rPr lang="pl-PL" sz="1400" b="1" dirty="0" smtClean="0">
                <a:solidFill>
                  <a:schemeClr val="tx1"/>
                </a:solidFill>
                <a:latin typeface="Constantia" pitchFamily="18" charset="0"/>
              </a:rPr>
              <a:t>	</a:t>
            </a: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Przewodniczący</a:t>
            </a:r>
          </a:p>
          <a:p>
            <a:pPr algn="ctr"/>
            <a:r>
              <a:rPr lang="pl-PL" b="1" dirty="0" smtClean="0">
                <a:solidFill>
                  <a:schemeClr val="tx1"/>
                </a:solidFill>
                <a:latin typeface="Constantia" panose="02030602050306030303" pitchFamily="18" charset="0"/>
              </a:rPr>
              <a:t>Rady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Jerzy </a:t>
            </a:r>
            <a:r>
              <a:rPr lang="pl-PL" b="1" dirty="0" err="1" smtClean="0">
                <a:solidFill>
                  <a:schemeClr val="tx1"/>
                </a:solidFill>
                <a:latin typeface="Constantia" panose="02030602050306030303" pitchFamily="18" charset="0"/>
              </a:rPr>
              <a:t>Piórowski</a:t>
            </a: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2014 - 2018</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6" name="Obraz 5" descr="DSC02237.JPG"/>
          <p:cNvPicPr>
            <a:picLocks noChangeAspect="1"/>
          </p:cNvPicPr>
          <p:nvPr/>
        </p:nvPicPr>
        <p:blipFill>
          <a:blip r:embed="rId2" cstate="print"/>
          <a:stretch>
            <a:fillRect/>
          </a:stretch>
        </p:blipFill>
        <p:spPr>
          <a:xfrm>
            <a:off x="3643306" y="1428736"/>
            <a:ext cx="4156010" cy="3286148"/>
          </a:xfrm>
          <a:prstGeom prst="rect">
            <a:avLst/>
          </a:prstGeom>
        </p:spPr>
      </p:pic>
    </p:spTree>
    <p:extLst>
      <p:ext uri="{BB962C8B-B14F-4D97-AF65-F5344CB8AC3E}">
        <p14:creationId xmlns:p14="http://schemas.microsoft.com/office/powerpoint/2010/main" xmlns="" val="2213476196"/>
      </p:ext>
    </p:extLst>
  </p:cSld>
  <p:clrMapOvr>
    <a:masterClrMapping/>
  </p:clrMapOvr>
  <p:transition spd="slow">
    <p:randomBar dir="vert"/>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71802" y="620688"/>
            <a:ext cx="5643602" cy="5040560"/>
          </a:xfrm>
        </p:spPr>
        <p:txBody>
          <a:bodyPr>
            <a:normAutofit/>
          </a:bodyPr>
          <a:lstStyle/>
          <a:p>
            <a:pPr algn="ctr"/>
            <a:r>
              <a:rPr lang="pl-PL" b="1" dirty="0" smtClean="0">
                <a:solidFill>
                  <a:schemeClr val="tx1"/>
                </a:solidFill>
                <a:latin typeface="Constantia" panose="02030602050306030303" pitchFamily="18" charset="0"/>
              </a:rPr>
              <a:t>Wybory Wójta Gminy Spytkowice</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(16.11.2014 r. – wybory bezpośrednie)</a:t>
            </a:r>
          </a:p>
          <a:p>
            <a:pPr algn="ctr"/>
            <a:endParaRPr lang="pl-PL" b="1" dirty="0" smtClean="0">
              <a:solidFill>
                <a:schemeClr val="tx1"/>
              </a:solidFill>
            </a:endParaRPr>
          </a:p>
          <a:p>
            <a:pPr algn="ctr"/>
            <a:endParaRPr lang="pl-PL" b="1" dirty="0" smtClean="0">
              <a:solidFill>
                <a:schemeClr val="tx1"/>
              </a:solidFill>
            </a:endParaRPr>
          </a:p>
          <a:p>
            <a:pPr algn="l"/>
            <a:r>
              <a:rPr lang="pl-PL" sz="1600" b="1" dirty="0" smtClean="0">
                <a:solidFill>
                  <a:schemeClr val="tx1"/>
                </a:solidFill>
                <a:latin typeface="Constantia" pitchFamily="18" charset="0"/>
              </a:rPr>
              <a:t>Kandydat i wyniki głosowania:</a:t>
            </a:r>
          </a:p>
          <a:p>
            <a:pPr marL="457200" indent="-457200" algn="l">
              <a:buFont typeface="+mj-lt"/>
              <a:buAutoNum type="arabicParenR"/>
            </a:pPr>
            <a:r>
              <a:rPr lang="pl-PL" sz="1600" b="1" dirty="0" smtClean="0">
                <a:solidFill>
                  <a:schemeClr val="tx1"/>
                </a:solidFill>
                <a:latin typeface="Constantia" pitchFamily="18" charset="0"/>
              </a:rPr>
              <a:t>Krystian Mariusz	- 3065 głosów „tak”</a:t>
            </a:r>
          </a:p>
          <a:p>
            <a:pPr marL="457200" indent="-457200" algn="l"/>
            <a:r>
              <a:rPr lang="pl-PL" sz="1600" b="1" dirty="0" smtClean="0">
                <a:solidFill>
                  <a:schemeClr val="tx1"/>
                </a:solidFill>
                <a:latin typeface="Constantia" pitchFamily="18" charset="0"/>
              </a:rPr>
              <a:t>				- 244 głosy „nie”</a:t>
            </a: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Wójt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Mariusz Krystian</a:t>
            </a:r>
          </a:p>
          <a:p>
            <a:pPr algn="ctr"/>
            <a:r>
              <a:rPr lang="pl-PL" b="1" dirty="0" smtClean="0">
                <a:solidFill>
                  <a:schemeClr val="tx1"/>
                </a:solidFill>
                <a:latin typeface="Constantia" panose="02030602050306030303" pitchFamily="18" charset="0"/>
              </a:rPr>
              <a:t>2014 - 2018</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6" name="Obraz 5" descr="WojtFoto.jpg"/>
          <p:cNvPicPr>
            <a:picLocks noChangeAspect="1"/>
          </p:cNvPicPr>
          <p:nvPr/>
        </p:nvPicPr>
        <p:blipFill>
          <a:blip r:embed="rId2" cstate="print"/>
          <a:stretch>
            <a:fillRect/>
          </a:stretch>
        </p:blipFill>
        <p:spPr>
          <a:xfrm>
            <a:off x="3428992" y="1071546"/>
            <a:ext cx="4641373" cy="3571900"/>
          </a:xfrm>
          <a:prstGeom prst="rect">
            <a:avLst/>
          </a:prstGeom>
        </p:spPr>
      </p:pic>
    </p:spTree>
    <p:extLst>
      <p:ext uri="{BB962C8B-B14F-4D97-AF65-F5344CB8AC3E}">
        <p14:creationId xmlns:p14="http://schemas.microsoft.com/office/powerpoint/2010/main" xmlns="" val="716700814"/>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Przewodniczący</a:t>
            </a:r>
          </a:p>
          <a:p>
            <a:pPr algn="ctr"/>
            <a:r>
              <a:rPr lang="pl-PL" b="1" dirty="0" smtClean="0">
                <a:solidFill>
                  <a:schemeClr val="tx1"/>
                </a:solidFill>
                <a:latin typeface="Constantia" panose="02030602050306030303" pitchFamily="18" charset="0"/>
              </a:rPr>
              <a:t>Rady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Tadeusz </a:t>
            </a:r>
            <a:r>
              <a:rPr lang="pl-PL" b="1" dirty="0" err="1" smtClean="0">
                <a:solidFill>
                  <a:schemeClr val="tx1"/>
                </a:solidFill>
                <a:latin typeface="Constantia" panose="02030602050306030303" pitchFamily="18" charset="0"/>
              </a:rPr>
              <a:t>Kajdas</a:t>
            </a: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1990 - 1994</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skanowanie0003.jpg"/>
          <p:cNvPicPr>
            <a:picLocks noChangeAspect="1"/>
          </p:cNvPicPr>
          <p:nvPr/>
        </p:nvPicPr>
        <p:blipFill>
          <a:blip r:embed="rId2" cstate="print"/>
          <a:stretch>
            <a:fillRect/>
          </a:stretch>
        </p:blipFill>
        <p:spPr>
          <a:xfrm>
            <a:off x="4932040" y="1988840"/>
            <a:ext cx="1584176" cy="1959057"/>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Sołtysi wsi</a:t>
            </a:r>
          </a:p>
          <a:p>
            <a:pPr algn="ctr"/>
            <a:r>
              <a:rPr lang="pl-PL" sz="1600" b="1" dirty="0" smtClean="0">
                <a:solidFill>
                  <a:schemeClr val="tx1"/>
                </a:solidFill>
                <a:latin typeface="Constantia" panose="02030602050306030303" pitchFamily="18" charset="0"/>
              </a:rPr>
              <a:t>26.04.2015 – obecnie</a:t>
            </a:r>
          </a:p>
          <a:p>
            <a:pPr algn="ctr"/>
            <a:r>
              <a:rPr lang="pl-PL" sz="1600" b="1" dirty="0" smtClean="0">
                <a:solidFill>
                  <a:schemeClr val="tx1"/>
                </a:solidFill>
                <a:latin typeface="Constantia" panose="02030602050306030303" pitchFamily="18" charset="0"/>
              </a:rPr>
              <a:t>(wybrani w wyborach bezpośrednich)</a:t>
            </a: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bachowice.png"/>
          <p:cNvPicPr>
            <a:picLocks noChangeAspect="1"/>
          </p:cNvPicPr>
          <p:nvPr/>
        </p:nvPicPr>
        <p:blipFill>
          <a:blip r:embed="rId2" cstate="print"/>
          <a:stretch>
            <a:fillRect/>
          </a:stretch>
        </p:blipFill>
        <p:spPr>
          <a:xfrm>
            <a:off x="5000628" y="1714488"/>
            <a:ext cx="555766" cy="622246"/>
          </a:xfrm>
          <a:prstGeom prst="rect">
            <a:avLst/>
          </a:prstGeom>
        </p:spPr>
      </p:pic>
      <p:pic>
        <p:nvPicPr>
          <p:cNvPr id="5" name="Obraz 4" descr="lipowa.png"/>
          <p:cNvPicPr>
            <a:picLocks noChangeAspect="1"/>
          </p:cNvPicPr>
          <p:nvPr/>
        </p:nvPicPr>
        <p:blipFill>
          <a:blip r:embed="rId3" cstate="print"/>
          <a:stretch>
            <a:fillRect/>
          </a:stretch>
        </p:blipFill>
        <p:spPr>
          <a:xfrm>
            <a:off x="7143768" y="1714488"/>
            <a:ext cx="577774" cy="636231"/>
          </a:xfrm>
          <a:prstGeom prst="rect">
            <a:avLst/>
          </a:prstGeom>
        </p:spPr>
      </p:pic>
      <p:pic>
        <p:nvPicPr>
          <p:cNvPr id="6" name="Obraz 5" descr="miejsce.png"/>
          <p:cNvPicPr>
            <a:picLocks noChangeAspect="1"/>
          </p:cNvPicPr>
          <p:nvPr/>
        </p:nvPicPr>
        <p:blipFill>
          <a:blip r:embed="rId4" cstate="print"/>
          <a:stretch>
            <a:fillRect/>
          </a:stretch>
        </p:blipFill>
        <p:spPr>
          <a:xfrm>
            <a:off x="6072198" y="1714488"/>
            <a:ext cx="577774" cy="636464"/>
          </a:xfrm>
          <a:prstGeom prst="rect">
            <a:avLst/>
          </a:prstGeom>
        </p:spPr>
      </p:pic>
      <p:pic>
        <p:nvPicPr>
          <p:cNvPr id="7" name="Obraz 6" descr="Herb Półwsia wersja I.png"/>
          <p:cNvPicPr>
            <a:picLocks noChangeAspect="1"/>
          </p:cNvPicPr>
          <p:nvPr/>
        </p:nvPicPr>
        <p:blipFill>
          <a:blip r:embed="rId5" cstate="print"/>
          <a:stretch>
            <a:fillRect/>
          </a:stretch>
        </p:blipFill>
        <p:spPr>
          <a:xfrm>
            <a:off x="8143900" y="1714488"/>
            <a:ext cx="586794" cy="642942"/>
          </a:xfrm>
          <a:prstGeom prst="rect">
            <a:avLst/>
          </a:prstGeom>
        </p:spPr>
      </p:pic>
      <p:pic>
        <p:nvPicPr>
          <p:cNvPr id="8" name="Obraz 7" descr="ryczow.png"/>
          <p:cNvPicPr>
            <a:picLocks noChangeAspect="1"/>
          </p:cNvPicPr>
          <p:nvPr/>
        </p:nvPicPr>
        <p:blipFill>
          <a:blip r:embed="rId6" cstate="print"/>
          <a:stretch>
            <a:fillRect/>
          </a:stretch>
        </p:blipFill>
        <p:spPr>
          <a:xfrm>
            <a:off x="3929058" y="1714488"/>
            <a:ext cx="596719" cy="654582"/>
          </a:xfrm>
          <a:prstGeom prst="rect">
            <a:avLst/>
          </a:prstGeom>
        </p:spPr>
      </p:pic>
      <p:pic>
        <p:nvPicPr>
          <p:cNvPr id="9" name="Obraz 8" descr="spytkowice.png"/>
          <p:cNvPicPr>
            <a:picLocks noChangeAspect="1"/>
          </p:cNvPicPr>
          <p:nvPr/>
        </p:nvPicPr>
        <p:blipFill>
          <a:blip r:embed="rId7" cstate="print"/>
          <a:stretch>
            <a:fillRect/>
          </a:stretch>
        </p:blipFill>
        <p:spPr>
          <a:xfrm>
            <a:off x="2857488" y="1714488"/>
            <a:ext cx="596144" cy="652032"/>
          </a:xfrm>
          <a:prstGeom prst="rect">
            <a:avLst/>
          </a:prstGeom>
        </p:spPr>
      </p:pic>
      <p:graphicFrame>
        <p:nvGraphicFramePr>
          <p:cNvPr id="10" name="Tabela 9"/>
          <p:cNvGraphicFramePr>
            <a:graphicFrameLocks noGrp="1"/>
          </p:cNvGraphicFramePr>
          <p:nvPr/>
        </p:nvGraphicFramePr>
        <p:xfrm>
          <a:off x="1928794" y="2428868"/>
          <a:ext cx="7072360" cy="857253"/>
        </p:xfrm>
        <a:graphic>
          <a:graphicData uri="http://schemas.openxmlformats.org/drawingml/2006/table">
            <a:tbl>
              <a:tblPr firstRow="1" bandRow="1">
                <a:tableStyleId>{284E427A-3D55-4303-BF80-6455036E1DE7}</a:tableStyleId>
              </a:tblPr>
              <a:tblGrid>
                <a:gridCol w="714379"/>
                <a:gridCol w="1071570"/>
                <a:gridCol w="1071570"/>
                <a:gridCol w="1006761"/>
                <a:gridCol w="1148166"/>
                <a:gridCol w="1029957"/>
                <a:gridCol w="1029957"/>
              </a:tblGrid>
              <a:tr h="400053">
                <a:tc>
                  <a:txBody>
                    <a:bodyPr/>
                    <a:lstStyle/>
                    <a:p>
                      <a:endParaRPr lang="pl-PL" sz="1200" dirty="0"/>
                    </a:p>
                  </a:txBody>
                  <a:tcPr/>
                </a:tc>
                <a:tc>
                  <a:txBody>
                    <a:bodyPr/>
                    <a:lstStyle/>
                    <a:p>
                      <a:pPr lvl="0" algn="ctr"/>
                      <a:r>
                        <a:rPr lang="pl-PL" sz="1250" dirty="0" smtClean="0">
                          <a:latin typeface="Constantia" pitchFamily="18" charset="0"/>
                        </a:rPr>
                        <a:t>Spytkowice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Ryczów</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Bachowice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Miejsce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Lipowa</a:t>
                      </a:r>
                      <a:endParaRPr lang="pl-PL" sz="1250" dirty="0">
                        <a:solidFill>
                          <a:schemeClr val="tx1"/>
                        </a:solidFill>
                        <a:latin typeface="Constantia" pitchFamily="18" charset="0"/>
                      </a:endParaRPr>
                    </a:p>
                  </a:txBody>
                  <a:tcPr/>
                </a:tc>
                <a:tc>
                  <a:txBody>
                    <a:bodyPr/>
                    <a:lstStyle/>
                    <a:p>
                      <a:pPr lvl="0" algn="ctr"/>
                      <a:r>
                        <a:rPr lang="pl-PL" sz="1250" dirty="0" smtClean="0">
                          <a:solidFill>
                            <a:schemeClr val="bg1"/>
                          </a:solidFill>
                          <a:latin typeface="Constantia" pitchFamily="18" charset="0"/>
                        </a:rPr>
                        <a:t>Półwieś</a:t>
                      </a:r>
                      <a:endParaRPr lang="pl-PL" sz="1250" dirty="0">
                        <a:solidFill>
                          <a:schemeClr val="bg1"/>
                        </a:solidFill>
                        <a:latin typeface="Constantia" pitchFamily="18" charset="0"/>
                      </a:endParaRPr>
                    </a:p>
                  </a:txBody>
                  <a:tcPr/>
                </a:tc>
              </a:tr>
              <a:tr h="400053">
                <a:tc>
                  <a:txBody>
                    <a:bodyPr/>
                    <a:lstStyle/>
                    <a:p>
                      <a:pPr algn="ctr"/>
                      <a:r>
                        <a:rPr lang="pl-PL" sz="1600" b="1" dirty="0" smtClean="0">
                          <a:latin typeface="Constantia" pitchFamily="18" charset="0"/>
                        </a:rPr>
                        <a:t>2015</a:t>
                      </a:r>
                      <a:endParaRPr lang="pl-PL" sz="1600" b="1" dirty="0">
                        <a:solidFill>
                          <a:schemeClr val="bg1"/>
                        </a:solidFill>
                        <a:latin typeface="Constantia" pitchFamily="18" charset="0"/>
                      </a:endParaRPr>
                    </a:p>
                  </a:txBody>
                  <a:tcPr/>
                </a:tc>
                <a:tc>
                  <a:txBody>
                    <a:bodyPr/>
                    <a:lstStyle/>
                    <a:p>
                      <a:pPr lvl="0" algn="ctr"/>
                      <a:r>
                        <a:rPr lang="pl-PL" sz="1200" dirty="0" smtClean="0">
                          <a:latin typeface="Constantia" pitchFamily="18" charset="0"/>
                        </a:rPr>
                        <a:t>Helena </a:t>
                      </a:r>
                      <a:r>
                        <a:rPr lang="pl-PL" sz="1200" dirty="0" err="1" smtClean="0">
                          <a:latin typeface="Constantia" pitchFamily="18" charset="0"/>
                        </a:rPr>
                        <a:t>Mamoń</a:t>
                      </a:r>
                      <a:endParaRPr lang="pl-PL" sz="1200" dirty="0" smtClean="0">
                        <a:latin typeface="Constantia" pitchFamily="18" charset="0"/>
                      </a:endParaRPr>
                    </a:p>
                  </a:txBody>
                  <a:tcPr/>
                </a:tc>
                <a:tc>
                  <a:txBody>
                    <a:bodyPr/>
                    <a:lstStyle/>
                    <a:p>
                      <a:pPr lvl="0" algn="ctr"/>
                      <a:r>
                        <a:rPr lang="pl-PL" sz="1200" baseline="0" dirty="0" smtClean="0">
                          <a:latin typeface="Constantia" pitchFamily="18" charset="0"/>
                        </a:rPr>
                        <a:t>Kazimierz Fryc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dirty="0" smtClean="0">
                          <a:latin typeface="Constantia" pitchFamily="18" charset="0"/>
                        </a:rPr>
                        <a:t>Marian Szewczyk</a:t>
                      </a:r>
                    </a:p>
                  </a:txBody>
                  <a:tcPr/>
                </a:tc>
                <a:tc>
                  <a:txBody>
                    <a:bodyPr/>
                    <a:lstStyle/>
                    <a:p>
                      <a:pPr lvl="0" algn="ctr"/>
                      <a:r>
                        <a:rPr lang="pl-PL" sz="1200" dirty="0" smtClean="0">
                          <a:latin typeface="Constantia" pitchFamily="18" charset="0"/>
                        </a:rPr>
                        <a:t>Grażyna Stańczyk</a:t>
                      </a:r>
                      <a:endParaRPr lang="pl-PL" sz="1200" dirty="0">
                        <a:latin typeface="Constantia" pitchFamily="18" charset="0"/>
                      </a:endParaRPr>
                    </a:p>
                  </a:txBody>
                  <a:tcPr/>
                </a:tc>
                <a:tc>
                  <a:txBody>
                    <a:bodyPr/>
                    <a:lstStyle/>
                    <a:p>
                      <a:pPr lvl="0" algn="ctr"/>
                      <a:r>
                        <a:rPr lang="pl-PL" sz="1200" dirty="0" smtClean="0">
                          <a:latin typeface="Constantia" pitchFamily="18" charset="0"/>
                        </a:rPr>
                        <a:t>Stefan Gierek</a:t>
                      </a:r>
                    </a:p>
                  </a:txBody>
                  <a:tcPr/>
                </a:tc>
                <a:tc>
                  <a:txBody>
                    <a:bodyPr/>
                    <a:lstStyle/>
                    <a:p>
                      <a:pPr lvl="0" algn="ctr"/>
                      <a:r>
                        <a:rPr lang="pl-PL" sz="1200" dirty="0" smtClean="0">
                          <a:latin typeface="Constantia" pitchFamily="18" charset="0"/>
                        </a:rPr>
                        <a:t>Stanisław Maślona</a:t>
                      </a:r>
                      <a:endParaRPr lang="pl-PL" sz="1200" dirty="0">
                        <a:latin typeface="Constantia" pitchFamily="18" charset="0"/>
                      </a:endParaRPr>
                    </a:p>
                  </a:txBody>
                  <a:tcPr/>
                </a:tc>
              </a:tr>
            </a:tbl>
          </a:graphicData>
        </a:graphic>
      </p:graphicFrame>
      <p:pic>
        <p:nvPicPr>
          <p:cNvPr id="12" name="Obraz 11" descr="sołtysi 2015.jpg"/>
          <p:cNvPicPr>
            <a:picLocks noChangeAspect="1"/>
          </p:cNvPicPr>
          <p:nvPr/>
        </p:nvPicPr>
        <p:blipFill>
          <a:blip r:embed="rId8"/>
          <a:stretch>
            <a:fillRect/>
          </a:stretch>
        </p:blipFill>
        <p:spPr>
          <a:xfrm>
            <a:off x="3500430" y="3478473"/>
            <a:ext cx="4643470" cy="3379527"/>
          </a:xfrm>
          <a:prstGeom prst="rect">
            <a:avLst/>
          </a:prstGeom>
        </p:spPr>
      </p:pic>
    </p:spTree>
    <p:extLst>
      <p:ext uri="{BB962C8B-B14F-4D97-AF65-F5344CB8AC3E}">
        <p14:creationId xmlns:p14="http://schemas.microsoft.com/office/powerpoint/2010/main" xmlns="" val="344573540"/>
      </p:ext>
    </p:extLst>
  </p:cSld>
  <p:clrMapOvr>
    <a:masterClrMapping/>
  </p:clrMapOvr>
  <p:transition spd="slow">
    <p:randomBar dir="vert"/>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786050" y="620688"/>
            <a:ext cx="6143668" cy="5040560"/>
          </a:xfrm>
        </p:spPr>
        <p:txBody>
          <a:bodyPr>
            <a:normAutofit/>
          </a:bodyPr>
          <a:lstStyle/>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r>
              <a:rPr lang="pl-PL" sz="2400" b="1" dirty="0" smtClean="0">
                <a:solidFill>
                  <a:schemeClr val="tx1"/>
                </a:solidFill>
                <a:latin typeface="Constantia" panose="02030602050306030303" pitchFamily="18" charset="0"/>
              </a:rPr>
              <a:t>Najważniejsze osiągnięcia tej kadencji…</a:t>
            </a:r>
            <a:endParaRPr lang="pl-PL" sz="2400"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2808219201"/>
      </p:ext>
    </p:extLst>
  </p:cSld>
  <p:clrMapOvr>
    <a:masterClrMapping/>
  </p:clrMapOvr>
  <p:transition spd="slow">
    <p:randomBar dir="vert"/>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Budowa zaplecza sportowego dla WKS Victoria w Półwsi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victoria.jpg"/>
          <p:cNvPicPr>
            <a:picLocks noChangeAspect="1"/>
          </p:cNvPicPr>
          <p:nvPr/>
        </p:nvPicPr>
        <p:blipFill>
          <a:blip r:embed="rId2"/>
          <a:stretch>
            <a:fillRect/>
          </a:stretch>
        </p:blipFill>
        <p:spPr>
          <a:xfrm>
            <a:off x="285720" y="857232"/>
            <a:ext cx="3000396" cy="2400317"/>
          </a:xfrm>
          <a:prstGeom prst="rect">
            <a:avLst/>
          </a:prstGeom>
        </p:spPr>
      </p:pic>
      <p:pic>
        <p:nvPicPr>
          <p:cNvPr id="5" name="Obraz 4" descr="victoria2.jpg"/>
          <p:cNvPicPr>
            <a:picLocks noChangeAspect="1"/>
          </p:cNvPicPr>
          <p:nvPr/>
        </p:nvPicPr>
        <p:blipFill>
          <a:blip r:embed="rId3" cstate="print"/>
          <a:stretch>
            <a:fillRect/>
          </a:stretch>
        </p:blipFill>
        <p:spPr>
          <a:xfrm>
            <a:off x="4643438" y="714356"/>
            <a:ext cx="3571900" cy="2528140"/>
          </a:xfrm>
          <a:prstGeom prst="rect">
            <a:avLst/>
          </a:prstGeom>
        </p:spPr>
      </p:pic>
      <p:pic>
        <p:nvPicPr>
          <p:cNvPr id="6" name="Obraz 5" descr="victoria1.jpg"/>
          <p:cNvPicPr>
            <a:picLocks noChangeAspect="1"/>
          </p:cNvPicPr>
          <p:nvPr/>
        </p:nvPicPr>
        <p:blipFill>
          <a:blip r:embed="rId4"/>
          <a:stretch>
            <a:fillRect/>
          </a:stretch>
        </p:blipFill>
        <p:spPr>
          <a:xfrm>
            <a:off x="2000232" y="3286124"/>
            <a:ext cx="4786346" cy="3101552"/>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Utworzenie placu zabaw przy ZSP w Bachowicach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plac.jpg"/>
          <p:cNvPicPr>
            <a:picLocks noChangeAspect="1"/>
          </p:cNvPicPr>
          <p:nvPr/>
        </p:nvPicPr>
        <p:blipFill>
          <a:blip r:embed="rId2"/>
          <a:stretch>
            <a:fillRect/>
          </a:stretch>
        </p:blipFill>
        <p:spPr>
          <a:xfrm>
            <a:off x="3786182" y="2714620"/>
            <a:ext cx="5143536" cy="3429024"/>
          </a:xfrm>
          <a:prstGeom prst="rect">
            <a:avLst/>
          </a:prstGeom>
        </p:spPr>
      </p:pic>
      <p:pic>
        <p:nvPicPr>
          <p:cNvPr id="5" name="Obraz 4" descr="plac1.jpg"/>
          <p:cNvPicPr>
            <a:picLocks noChangeAspect="1"/>
          </p:cNvPicPr>
          <p:nvPr/>
        </p:nvPicPr>
        <p:blipFill>
          <a:blip r:embed="rId3" cstate="print"/>
          <a:stretch>
            <a:fillRect/>
          </a:stretch>
        </p:blipFill>
        <p:spPr>
          <a:xfrm>
            <a:off x="285720" y="714356"/>
            <a:ext cx="3429024" cy="2286016"/>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Budowa </a:t>
            </a:r>
          </a:p>
          <a:p>
            <a:pPr algn="l"/>
            <a:r>
              <a:rPr lang="pl-PL" sz="1400" b="1" dirty="0" smtClean="0">
                <a:solidFill>
                  <a:schemeClr val="tx1"/>
                </a:solidFill>
                <a:latin typeface="Constantia" pitchFamily="18" charset="0"/>
              </a:rPr>
              <a:t>					Centrum Sportu i Rekreacji w Ryczowie</a:t>
            </a: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1.jpg"/>
          <p:cNvPicPr>
            <a:picLocks noChangeAspect="1"/>
          </p:cNvPicPr>
          <p:nvPr/>
        </p:nvPicPr>
        <p:blipFill>
          <a:blip r:embed="rId2" cstate="print"/>
          <a:stretch>
            <a:fillRect/>
          </a:stretch>
        </p:blipFill>
        <p:spPr>
          <a:xfrm>
            <a:off x="285720" y="857232"/>
            <a:ext cx="3983835" cy="2651238"/>
          </a:xfrm>
          <a:prstGeom prst="rect">
            <a:avLst/>
          </a:prstGeom>
        </p:spPr>
      </p:pic>
      <p:pic>
        <p:nvPicPr>
          <p:cNvPr id="5" name="Obraz 4" descr="2.jpg"/>
          <p:cNvPicPr>
            <a:picLocks noChangeAspect="1"/>
          </p:cNvPicPr>
          <p:nvPr/>
        </p:nvPicPr>
        <p:blipFill>
          <a:blip r:embed="rId3" cstate="print"/>
          <a:stretch>
            <a:fillRect/>
          </a:stretch>
        </p:blipFill>
        <p:spPr>
          <a:xfrm>
            <a:off x="4643438" y="857232"/>
            <a:ext cx="4071934" cy="2710128"/>
          </a:xfrm>
          <a:prstGeom prst="rect">
            <a:avLst/>
          </a:prstGeom>
        </p:spPr>
      </p:pic>
      <p:pic>
        <p:nvPicPr>
          <p:cNvPr id="6" name="Obraz 5" descr="3.jpg"/>
          <p:cNvPicPr>
            <a:picLocks noChangeAspect="1"/>
          </p:cNvPicPr>
          <p:nvPr/>
        </p:nvPicPr>
        <p:blipFill>
          <a:blip r:embed="rId4" cstate="print"/>
          <a:stretch>
            <a:fillRect/>
          </a:stretch>
        </p:blipFill>
        <p:spPr>
          <a:xfrm>
            <a:off x="285720" y="3786190"/>
            <a:ext cx="4214842" cy="2802596"/>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Utworzenie </a:t>
            </a:r>
            <a:br>
              <a:rPr lang="pl-PL" sz="1400" b="1" dirty="0" smtClean="0">
                <a:solidFill>
                  <a:schemeClr val="tx1"/>
                </a:solidFill>
                <a:latin typeface="Constantia" pitchFamily="18" charset="0"/>
              </a:rPr>
            </a:br>
            <a:r>
              <a:rPr lang="pl-PL" sz="1400" b="1" dirty="0" smtClean="0">
                <a:solidFill>
                  <a:schemeClr val="tx1"/>
                </a:solidFill>
                <a:latin typeface="Constantia" pitchFamily="18" charset="0"/>
              </a:rPr>
              <a:t>Muzeum Regionalnego w Bachowicach</a:t>
            </a: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muzeum.jpg"/>
          <p:cNvPicPr>
            <a:picLocks noChangeAspect="1"/>
          </p:cNvPicPr>
          <p:nvPr/>
        </p:nvPicPr>
        <p:blipFill>
          <a:blip r:embed="rId2" cstate="print"/>
          <a:stretch>
            <a:fillRect/>
          </a:stretch>
        </p:blipFill>
        <p:spPr>
          <a:xfrm>
            <a:off x="142844" y="928670"/>
            <a:ext cx="3984955" cy="1928826"/>
          </a:xfrm>
          <a:prstGeom prst="rect">
            <a:avLst/>
          </a:prstGeom>
        </p:spPr>
      </p:pic>
      <p:pic>
        <p:nvPicPr>
          <p:cNvPr id="5" name="Obraz 4" descr="muzeum1.jpg"/>
          <p:cNvPicPr>
            <a:picLocks noChangeAspect="1"/>
          </p:cNvPicPr>
          <p:nvPr/>
        </p:nvPicPr>
        <p:blipFill>
          <a:blip r:embed="rId3"/>
          <a:stretch>
            <a:fillRect/>
          </a:stretch>
        </p:blipFill>
        <p:spPr>
          <a:xfrm>
            <a:off x="3571868" y="2928934"/>
            <a:ext cx="5433740" cy="3548233"/>
          </a:xfrm>
          <a:prstGeom prst="rect">
            <a:avLst/>
          </a:prstGeom>
        </p:spPr>
      </p:pic>
      <p:pic>
        <p:nvPicPr>
          <p:cNvPr id="6" name="Obraz 5" descr="muzeum3.jpg"/>
          <p:cNvPicPr>
            <a:picLocks noChangeAspect="1"/>
          </p:cNvPicPr>
          <p:nvPr/>
        </p:nvPicPr>
        <p:blipFill>
          <a:blip r:embed="rId4" cstate="print"/>
          <a:stretch>
            <a:fillRect/>
          </a:stretch>
        </p:blipFill>
        <p:spPr>
          <a:xfrm>
            <a:off x="5500694" y="785794"/>
            <a:ext cx="3000396" cy="2013689"/>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Regulacja potoku „</a:t>
            </a:r>
            <a:r>
              <a:rPr lang="pl-PL" sz="1400" b="1" dirty="0" err="1" smtClean="0">
                <a:solidFill>
                  <a:schemeClr val="tx1"/>
                </a:solidFill>
                <a:latin typeface="Constantia" pitchFamily="18" charset="0"/>
              </a:rPr>
              <a:t>Bachówka</a:t>
            </a:r>
            <a:r>
              <a:rPr lang="pl-PL" sz="1400" b="1" dirty="0" smtClean="0">
                <a:solidFill>
                  <a:schemeClr val="tx1"/>
                </a:solidFill>
                <a:latin typeface="Constantia" pitchFamily="18" charset="0"/>
              </a:rPr>
              <a:t>”</a:t>
            </a:r>
          </a:p>
          <a:p>
            <a:pPr algn="l"/>
            <a:r>
              <a:rPr lang="pl-PL" sz="1400" b="1" dirty="0">
                <a:solidFill>
                  <a:schemeClr val="tx1"/>
                </a:solidFill>
                <a:latin typeface="Constantia" pitchFamily="18" charset="0"/>
              </a:rPr>
              <a:t> </a:t>
            </a:r>
            <a:r>
              <a:rPr lang="pl-PL" sz="1400" b="1" dirty="0" smtClean="0">
                <a:solidFill>
                  <a:schemeClr val="tx1"/>
                </a:solidFill>
                <a:latin typeface="Constantia" pitchFamily="18" charset="0"/>
              </a:rPr>
              <a:t>            </a:t>
            </a:r>
            <a:r>
              <a:rPr lang="pl-PL" sz="1400" b="1" dirty="0" smtClean="0">
                <a:solidFill>
                  <a:schemeClr val="tx1"/>
                </a:solidFill>
                <a:latin typeface="Constantia" pitchFamily="18" charset="0"/>
              </a:rPr>
              <a:t>w </a:t>
            </a:r>
            <a:r>
              <a:rPr lang="pl-PL" sz="1400" b="1" dirty="0" smtClean="0">
                <a:solidFill>
                  <a:schemeClr val="tx1"/>
                </a:solidFill>
                <a:latin typeface="Constantia" pitchFamily="18" charset="0"/>
              </a:rPr>
              <a:t>Spytkowicach – etap II</a:t>
            </a: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potok.jpg"/>
          <p:cNvPicPr>
            <a:picLocks noChangeAspect="1"/>
          </p:cNvPicPr>
          <p:nvPr/>
        </p:nvPicPr>
        <p:blipFill>
          <a:blip r:embed="rId2"/>
          <a:stretch>
            <a:fillRect/>
          </a:stretch>
        </p:blipFill>
        <p:spPr>
          <a:xfrm>
            <a:off x="4071934" y="3429000"/>
            <a:ext cx="4857784" cy="3238523"/>
          </a:xfrm>
          <a:prstGeom prst="rect">
            <a:avLst/>
          </a:prstGeom>
        </p:spPr>
      </p:pic>
      <p:pic>
        <p:nvPicPr>
          <p:cNvPr id="5" name="Obraz 4" descr="potok1.jpg"/>
          <p:cNvPicPr>
            <a:picLocks noChangeAspect="1"/>
          </p:cNvPicPr>
          <p:nvPr/>
        </p:nvPicPr>
        <p:blipFill>
          <a:blip r:embed="rId3" cstate="print"/>
          <a:stretch>
            <a:fillRect/>
          </a:stretch>
        </p:blipFill>
        <p:spPr>
          <a:xfrm>
            <a:off x="4357686" y="785793"/>
            <a:ext cx="3929090" cy="2619393"/>
          </a:xfrm>
          <a:prstGeom prst="rect">
            <a:avLst/>
          </a:prstGeom>
        </p:spPr>
      </p:pic>
      <p:pic>
        <p:nvPicPr>
          <p:cNvPr id="6" name="Obraz 5" descr="potok2.jpg"/>
          <p:cNvPicPr>
            <a:picLocks noChangeAspect="1"/>
          </p:cNvPicPr>
          <p:nvPr/>
        </p:nvPicPr>
        <p:blipFill>
          <a:blip r:embed="rId4" cstate="print"/>
          <a:stretch>
            <a:fillRect/>
          </a:stretch>
        </p:blipFill>
        <p:spPr>
          <a:xfrm>
            <a:off x="214281" y="785794"/>
            <a:ext cx="3964809" cy="2643206"/>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Remont placu przy Domu Strażaka w Bachowicach</a:t>
            </a: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ds.jpg"/>
          <p:cNvPicPr>
            <a:picLocks noChangeAspect="1"/>
          </p:cNvPicPr>
          <p:nvPr/>
        </p:nvPicPr>
        <p:blipFill>
          <a:blip r:embed="rId2"/>
          <a:stretch>
            <a:fillRect/>
          </a:stretch>
        </p:blipFill>
        <p:spPr>
          <a:xfrm>
            <a:off x="571472" y="1000108"/>
            <a:ext cx="3536181" cy="2357454"/>
          </a:xfrm>
          <a:prstGeom prst="rect">
            <a:avLst/>
          </a:prstGeom>
        </p:spPr>
      </p:pic>
      <p:pic>
        <p:nvPicPr>
          <p:cNvPr id="5" name="Obraz 4" descr="ds1.jpg"/>
          <p:cNvPicPr>
            <a:picLocks noChangeAspect="1"/>
          </p:cNvPicPr>
          <p:nvPr/>
        </p:nvPicPr>
        <p:blipFill>
          <a:blip r:embed="rId3"/>
          <a:stretch>
            <a:fillRect/>
          </a:stretch>
        </p:blipFill>
        <p:spPr>
          <a:xfrm>
            <a:off x="5072066" y="1071546"/>
            <a:ext cx="3433860" cy="2286016"/>
          </a:xfrm>
          <a:prstGeom prst="rect">
            <a:avLst/>
          </a:prstGeom>
        </p:spPr>
      </p:pic>
      <p:pic>
        <p:nvPicPr>
          <p:cNvPr id="6" name="Obraz 5" descr="ds2.jpg"/>
          <p:cNvPicPr>
            <a:picLocks noChangeAspect="1"/>
          </p:cNvPicPr>
          <p:nvPr/>
        </p:nvPicPr>
        <p:blipFill>
          <a:blip r:embed="rId4"/>
          <a:stretch>
            <a:fillRect/>
          </a:stretch>
        </p:blipFill>
        <p:spPr>
          <a:xfrm>
            <a:off x="2143108" y="3429000"/>
            <a:ext cx="4926869" cy="3286124"/>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Budowa chodnika przy drodze powiatowej – ul. Wiślana w Spytkowicach</a:t>
            </a: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wiślana.jpg"/>
          <p:cNvPicPr>
            <a:picLocks noChangeAspect="1"/>
          </p:cNvPicPr>
          <p:nvPr/>
        </p:nvPicPr>
        <p:blipFill>
          <a:blip r:embed="rId2" cstate="print"/>
          <a:stretch>
            <a:fillRect/>
          </a:stretch>
        </p:blipFill>
        <p:spPr>
          <a:xfrm>
            <a:off x="2857488" y="1714488"/>
            <a:ext cx="3326552" cy="2214578"/>
          </a:xfrm>
          <a:prstGeom prst="rect">
            <a:avLst/>
          </a:prstGeom>
        </p:spPr>
      </p:pic>
      <p:pic>
        <p:nvPicPr>
          <p:cNvPr id="5" name="Obraz 4" descr="wiślana1.jpg"/>
          <p:cNvPicPr>
            <a:picLocks noChangeAspect="1"/>
          </p:cNvPicPr>
          <p:nvPr/>
        </p:nvPicPr>
        <p:blipFill>
          <a:blip r:embed="rId3"/>
          <a:stretch>
            <a:fillRect/>
          </a:stretch>
        </p:blipFill>
        <p:spPr>
          <a:xfrm>
            <a:off x="142844" y="1357298"/>
            <a:ext cx="2643206" cy="3970409"/>
          </a:xfrm>
          <a:prstGeom prst="rect">
            <a:avLst/>
          </a:prstGeom>
        </p:spPr>
      </p:pic>
      <p:pic>
        <p:nvPicPr>
          <p:cNvPr id="6" name="Obraz 5" descr="wiślana2.jpg"/>
          <p:cNvPicPr>
            <a:picLocks noChangeAspect="1"/>
          </p:cNvPicPr>
          <p:nvPr/>
        </p:nvPicPr>
        <p:blipFill>
          <a:blip r:embed="rId4"/>
          <a:stretch>
            <a:fillRect/>
          </a:stretch>
        </p:blipFill>
        <p:spPr>
          <a:xfrm>
            <a:off x="6286512" y="1357298"/>
            <a:ext cx="2714612" cy="4077669"/>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Nawiązanie współpracy z francuską gminą </a:t>
            </a:r>
            <a:r>
              <a:rPr lang="pl-PL" sz="1400" b="1" dirty="0" err="1" smtClean="0">
                <a:solidFill>
                  <a:schemeClr val="tx1"/>
                </a:solidFill>
                <a:latin typeface="Constantia" pitchFamily="18" charset="0"/>
              </a:rPr>
              <a:t>Naours</a:t>
            </a:r>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naours.jpg"/>
          <p:cNvPicPr>
            <a:picLocks noChangeAspect="1"/>
          </p:cNvPicPr>
          <p:nvPr/>
        </p:nvPicPr>
        <p:blipFill>
          <a:blip r:embed="rId2"/>
          <a:stretch>
            <a:fillRect/>
          </a:stretch>
        </p:blipFill>
        <p:spPr>
          <a:xfrm>
            <a:off x="2500298" y="1000108"/>
            <a:ext cx="4321677" cy="2878237"/>
          </a:xfrm>
          <a:prstGeom prst="rect">
            <a:avLst/>
          </a:prstGeom>
        </p:spPr>
      </p:pic>
      <p:pic>
        <p:nvPicPr>
          <p:cNvPr id="5" name="Obraz 4" descr="naours1.jpg"/>
          <p:cNvPicPr>
            <a:picLocks noChangeAspect="1"/>
          </p:cNvPicPr>
          <p:nvPr/>
        </p:nvPicPr>
        <p:blipFill>
          <a:blip r:embed="rId3"/>
          <a:stretch>
            <a:fillRect/>
          </a:stretch>
        </p:blipFill>
        <p:spPr>
          <a:xfrm>
            <a:off x="2500298" y="4000480"/>
            <a:ext cx="4290571" cy="2857520"/>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71802" y="620688"/>
            <a:ext cx="5643602" cy="5040560"/>
          </a:xfrm>
        </p:spPr>
        <p:txBody>
          <a:bodyPr>
            <a:normAutofit/>
          </a:bodyPr>
          <a:lstStyle/>
          <a:p>
            <a:pPr algn="ctr"/>
            <a:r>
              <a:rPr lang="pl-PL" b="1" dirty="0" smtClean="0">
                <a:solidFill>
                  <a:schemeClr val="tx1"/>
                </a:solidFill>
                <a:latin typeface="Constantia" panose="02030602050306030303" pitchFamily="18" charset="0"/>
              </a:rPr>
              <a:t>Wybory Wójta Gminy Spytkowice</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(19.06.1990r. – II Sesja RG)</a:t>
            </a:r>
          </a:p>
          <a:p>
            <a:pPr algn="ctr"/>
            <a:endParaRPr lang="pl-PL" b="1" dirty="0" smtClean="0">
              <a:solidFill>
                <a:schemeClr val="tx1"/>
              </a:solidFill>
            </a:endParaRPr>
          </a:p>
          <a:p>
            <a:pPr algn="ctr"/>
            <a:endParaRPr lang="pl-PL" b="1" dirty="0" smtClean="0">
              <a:solidFill>
                <a:schemeClr val="tx1"/>
              </a:solidFill>
            </a:endParaRPr>
          </a:p>
          <a:p>
            <a:pPr algn="l"/>
            <a:r>
              <a:rPr lang="pl-PL" sz="1600" b="1" dirty="0" smtClean="0">
                <a:solidFill>
                  <a:schemeClr val="tx1"/>
                </a:solidFill>
                <a:latin typeface="Constantia" pitchFamily="18" charset="0"/>
              </a:rPr>
              <a:t>Kandydaci i wyniki głosowania:</a:t>
            </a:r>
          </a:p>
          <a:p>
            <a:pPr marL="342900" indent="-342900" algn="l">
              <a:buFont typeface="+mj-lt"/>
              <a:buAutoNum type="arabicParenR"/>
            </a:pPr>
            <a:r>
              <a:rPr lang="pl-PL" sz="1600" b="1" dirty="0" smtClean="0">
                <a:solidFill>
                  <a:schemeClr val="tx1"/>
                </a:solidFill>
                <a:latin typeface="Constantia" pitchFamily="18" charset="0"/>
              </a:rPr>
              <a:t>Ściera Stanisław	- 10 głosów</a:t>
            </a:r>
          </a:p>
          <a:p>
            <a:pPr marL="342900" indent="-342900" algn="l">
              <a:buFont typeface="+mj-lt"/>
              <a:buAutoNum type="arabicParenR"/>
            </a:pPr>
            <a:r>
              <a:rPr lang="pl-PL" sz="1600" b="1" dirty="0" smtClean="0">
                <a:solidFill>
                  <a:schemeClr val="tx1"/>
                </a:solidFill>
                <a:latin typeface="Constantia" pitchFamily="18" charset="0"/>
              </a:rPr>
              <a:t>Dziuba Józef		- 9 głosów</a:t>
            </a:r>
            <a:endParaRPr lang="pl-PL" sz="1600"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ctr"/>
            <a:r>
              <a:rPr lang="pl-PL" sz="2400" b="1" dirty="0" smtClean="0">
                <a:solidFill>
                  <a:schemeClr val="tx1"/>
                </a:solidFill>
                <a:effectLst>
                  <a:outerShdw blurRad="38100" dist="38100" dir="2700000" algn="tl">
                    <a:srgbClr val="000000">
                      <a:alpha val="43137"/>
                    </a:srgbClr>
                  </a:outerShdw>
                </a:effectLst>
                <a:latin typeface="Constantia" pitchFamily="18" charset="0"/>
              </a:rPr>
              <a:t>Pozostałe osiągnięcia do 2015 roku</a:t>
            </a:r>
            <a:endParaRPr lang="pl-PL" b="1" dirty="0">
              <a:solidFill>
                <a:schemeClr val="tx1"/>
              </a:solidFill>
              <a:effectLst>
                <a:outerShdw blurRad="38100" dist="38100" dir="2700000" algn="tl">
                  <a:srgbClr val="000000">
                    <a:alpha val="43137"/>
                  </a:srgbClr>
                </a:outerShdw>
              </a:effectLst>
            </a:endParaRPr>
          </a:p>
          <a:p>
            <a:pPr algn="l"/>
            <a:endParaRPr lang="pl-PL" sz="20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buFont typeface="Wingdings" pitchFamily="2" charset="2"/>
              <a:buChar char="Ø"/>
            </a:pPr>
            <a:r>
              <a:rPr lang="pl-PL" sz="1600" b="1" smtClean="0">
                <a:solidFill>
                  <a:schemeClr val="tx1"/>
                </a:solidFill>
                <a:latin typeface="Constantia" pitchFamily="18" charset="0"/>
              </a:rPr>
              <a:t> </a:t>
            </a:r>
            <a:r>
              <a:rPr lang="pl-PL" sz="1600" b="1" smtClean="0">
                <a:solidFill>
                  <a:schemeClr val="tx1"/>
                </a:solidFill>
                <a:latin typeface="Constantia" pitchFamily="18" charset="0"/>
              </a:rPr>
              <a:t> </a:t>
            </a:r>
            <a:r>
              <a:rPr lang="pl-PL" sz="2000" b="1" smtClean="0">
                <a:solidFill>
                  <a:schemeClr val="tx1"/>
                </a:solidFill>
                <a:latin typeface="Constantia" pitchFamily="18" charset="0"/>
              </a:rPr>
              <a:t>remonty </a:t>
            </a:r>
            <a:r>
              <a:rPr lang="pl-PL" sz="2000" b="1" dirty="0" smtClean="0">
                <a:solidFill>
                  <a:schemeClr val="tx1"/>
                </a:solidFill>
                <a:latin typeface="Constantia" pitchFamily="18" charset="0"/>
              </a:rPr>
              <a:t>dróg gminnych,</a:t>
            </a:r>
          </a:p>
          <a:p>
            <a:pPr algn="l">
              <a:buFont typeface="Wingdings" pitchFamily="2" charset="2"/>
              <a:buChar char="Ø"/>
            </a:pPr>
            <a:r>
              <a:rPr lang="pl-PL" sz="2000" b="1" dirty="0" smtClean="0">
                <a:solidFill>
                  <a:schemeClr val="tx1"/>
                </a:solidFill>
                <a:latin typeface="Constantia" pitchFamily="18" charset="0"/>
              </a:rPr>
              <a:t> pozyskanie środków na usuwanie skutków klęsk żywiołowych,</a:t>
            </a:r>
          </a:p>
          <a:p>
            <a:pPr algn="l">
              <a:buFont typeface="Wingdings" pitchFamily="2" charset="2"/>
              <a:buChar char="Ø"/>
            </a:pPr>
            <a:r>
              <a:rPr lang="pl-PL" sz="2000" b="1" dirty="0" smtClean="0">
                <a:solidFill>
                  <a:schemeClr val="tx1"/>
                </a:solidFill>
                <a:latin typeface="Constantia" pitchFamily="18" charset="0"/>
              </a:rPr>
              <a:t> wydanie mapy przyrodniczo – turystycznej Gminy Spytkowice.</a:t>
            </a:r>
          </a:p>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r>
              <a:rPr lang="pl-PL" sz="20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4" name="Obraz 3" descr="mapa.jpg"/>
          <p:cNvPicPr>
            <a:picLocks noChangeAspect="1"/>
          </p:cNvPicPr>
          <p:nvPr/>
        </p:nvPicPr>
        <p:blipFill>
          <a:blip r:embed="rId2" cstate="print"/>
          <a:stretch>
            <a:fillRect/>
          </a:stretch>
        </p:blipFill>
        <p:spPr>
          <a:xfrm>
            <a:off x="2428860" y="2786058"/>
            <a:ext cx="1591762" cy="3000372"/>
          </a:xfrm>
          <a:prstGeom prst="rect">
            <a:avLst/>
          </a:prstGeom>
        </p:spPr>
      </p:pic>
      <p:pic>
        <p:nvPicPr>
          <p:cNvPr id="5" name="Obraz 4" descr="mapa1.jpg"/>
          <p:cNvPicPr>
            <a:picLocks noChangeAspect="1"/>
          </p:cNvPicPr>
          <p:nvPr/>
        </p:nvPicPr>
        <p:blipFill>
          <a:blip r:embed="rId3" cstate="print"/>
          <a:stretch>
            <a:fillRect/>
          </a:stretch>
        </p:blipFill>
        <p:spPr>
          <a:xfrm>
            <a:off x="4786314" y="2786058"/>
            <a:ext cx="1598436" cy="3000396"/>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0" y="21436"/>
            <a:ext cx="8858280" cy="155017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Współpraca z organizacjami społecznymi</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0" y="1214422"/>
            <a:ext cx="9144000" cy="5643578"/>
          </a:xfrm>
          <a:noFill/>
          <a:ln>
            <a:no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l"/>
            <a:endParaRPr lang="pl-PL" sz="1800" b="1" dirty="0" smtClean="0">
              <a:ln w="50800"/>
              <a:solidFill>
                <a:schemeClr val="bg1">
                  <a:shade val="50000"/>
                </a:schemeClr>
              </a:solidFill>
              <a:latin typeface="Algerian" pitchFamily="82" charset="0"/>
              <a:cs typeface="Andalus" panose="02020603050405020304" pitchFamily="18" charset="-78"/>
            </a:endParaRPr>
          </a:p>
          <a:p>
            <a:pPr algn="l"/>
            <a:r>
              <a:rPr lang="pl-PL" sz="1800" b="1" dirty="0" smtClean="0">
                <a:ln w="50800"/>
                <a:solidFill>
                  <a:schemeClr val="bg1">
                    <a:shade val="50000"/>
                  </a:schemeClr>
                </a:solidFill>
                <a:latin typeface="Constantia" pitchFamily="18" charset="0"/>
                <a:cs typeface="Andalus" panose="02020603050405020304" pitchFamily="18" charset="-78"/>
              </a:rPr>
              <a:t>Kluby sportowe:</a:t>
            </a: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LKS Astra Spytkowice 			          LKS Orzeł Ryczów</a:t>
            </a: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LKS Borowik Bachowice 			        WKS Victoria Półwieś</a:t>
            </a:r>
            <a:r>
              <a:rPr lang="pl-PL" sz="4400" b="1" dirty="0" smtClean="0">
                <a:ln w="50800"/>
                <a:solidFill>
                  <a:schemeClr val="bg1">
                    <a:shade val="50000"/>
                  </a:schemeClr>
                </a:solidFill>
                <a:latin typeface="Algerian" pitchFamily="82" charset="0"/>
                <a:cs typeface="Andalus" panose="02020603050405020304" pitchFamily="18" charset="-78"/>
              </a:rPr>
              <a:t>	</a:t>
            </a:r>
            <a:endParaRPr lang="pl-PL" sz="4400" b="1" dirty="0">
              <a:ln w="50800"/>
              <a:solidFill>
                <a:schemeClr val="bg1">
                  <a:shade val="50000"/>
                </a:schemeClr>
              </a:solidFill>
              <a:latin typeface="Andalus" panose="02020603050405020304" pitchFamily="18" charset="-78"/>
              <a:cs typeface="Andalus" panose="02020603050405020304" pitchFamily="18" charset="-78"/>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4282" y="1928802"/>
            <a:ext cx="4139952" cy="2025504"/>
          </a:xfrm>
          <a:prstGeom prst="rect">
            <a:avLst/>
          </a:prstGeom>
        </p:spPr>
      </p:pic>
      <p:pic>
        <p:nvPicPr>
          <p:cNvPr id="7" name="Obraz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1034" y="4275568"/>
            <a:ext cx="4343852" cy="2153827"/>
          </a:xfrm>
          <a:prstGeom prst="rect">
            <a:avLst/>
          </a:prstGeom>
        </p:spPr>
      </p:pic>
      <p:pic>
        <p:nvPicPr>
          <p:cNvPr id="8" name="Obraz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86314" y="4214818"/>
            <a:ext cx="4013678" cy="2214578"/>
          </a:xfrm>
          <a:prstGeom prst="rect">
            <a:avLst/>
          </a:prstGeom>
        </p:spPr>
      </p:pic>
      <p:pic>
        <p:nvPicPr>
          <p:cNvPr id="9" name="Symbol zastępczy zawartości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786314" y="1857364"/>
            <a:ext cx="3981583" cy="2115216"/>
          </a:xfrm>
          <a:prstGeom prst="rect">
            <a:avLst/>
          </a:prstGeom>
        </p:spPr>
      </p:pic>
    </p:spTree>
    <p:extLst>
      <p:ext uri="{BB962C8B-B14F-4D97-AF65-F5344CB8AC3E}">
        <p14:creationId xmlns:p14="http://schemas.microsoft.com/office/powerpoint/2010/main" xmlns="" val="1924233031"/>
      </p:ext>
    </p:extLst>
  </p:cSld>
  <p:clrMapOvr>
    <a:masterClrMapping/>
  </p:clrMapOvr>
  <p:transition spd="slow">
    <p:randomBar dir="vert"/>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0" y="21436"/>
            <a:ext cx="8858280" cy="155017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Współpraca z organizacjami społecznymi</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0" y="1214422"/>
            <a:ext cx="9144000" cy="6000792"/>
          </a:xfrm>
          <a:noFill/>
          <a:ln>
            <a:no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l"/>
            <a:endParaRPr lang="pl-PL" sz="1800" b="1" dirty="0" smtClean="0">
              <a:ln w="50800"/>
              <a:solidFill>
                <a:schemeClr val="bg1">
                  <a:shade val="50000"/>
                </a:schemeClr>
              </a:solidFill>
              <a:latin typeface="Algerian" pitchFamily="82" charset="0"/>
              <a:cs typeface="Andalus" panose="02020603050405020304" pitchFamily="18" charset="-78"/>
            </a:endParaRP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r>
              <a:rPr lang="pl-PL" sz="1400" b="1" dirty="0" smtClean="0">
                <a:ln w="50800"/>
                <a:solidFill>
                  <a:schemeClr val="bg1">
                    <a:shade val="50000"/>
                  </a:schemeClr>
                </a:solidFill>
                <a:latin typeface="Constantia" pitchFamily="18" charset="0"/>
                <a:cs typeface="Andalus" panose="02020603050405020304" pitchFamily="18" charset="-78"/>
              </a:rPr>
              <a:t>					                </a:t>
            </a:r>
            <a:r>
              <a:rPr lang="pl-PL" sz="1400" b="1" dirty="0" smtClean="0">
                <a:ln w="50800"/>
                <a:solidFill>
                  <a:schemeClr val="tx1"/>
                </a:solidFill>
                <a:latin typeface="Constantia" pitchFamily="18" charset="0"/>
                <a:cs typeface="Andalus" panose="02020603050405020304" pitchFamily="18" charset="-78"/>
              </a:rPr>
              <a:t>Oświetlony stadion w Ryczowie</a:t>
            </a: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Bieg dożynkowy i II Bieg </a:t>
            </a:r>
            <a:r>
              <a:rPr lang="pl-PL" sz="1400" b="1" dirty="0" err="1" smtClean="0">
                <a:ln w="50800"/>
                <a:solidFill>
                  <a:schemeClr val="tx1"/>
                </a:solidFill>
                <a:latin typeface="Constantia" pitchFamily="18" charset="0"/>
                <a:cs typeface="Andalus" panose="02020603050405020304" pitchFamily="18" charset="-78"/>
              </a:rPr>
              <a:t>spytkowicki</a:t>
            </a:r>
            <a:r>
              <a:rPr lang="pl-PL" sz="1400" b="1" dirty="0" smtClean="0">
                <a:ln w="50800"/>
                <a:solidFill>
                  <a:schemeClr val="tx1"/>
                </a:solidFill>
                <a:latin typeface="Constantia" pitchFamily="18" charset="0"/>
                <a:cs typeface="Andalus" panose="02020603050405020304" pitchFamily="18" charset="-78"/>
              </a:rPr>
              <a:t>  		</a:t>
            </a:r>
          </a:p>
          <a:p>
            <a:pPr algn="l"/>
            <a:r>
              <a:rPr lang="pl-PL" sz="1400" b="1" dirty="0" smtClean="0">
                <a:ln w="50800"/>
                <a:solidFill>
                  <a:schemeClr val="tx1"/>
                </a:solidFill>
                <a:latin typeface="Constantia" pitchFamily="18" charset="0"/>
                <a:cs typeface="Andalus" panose="02020603050405020304" pitchFamily="18" charset="-78"/>
              </a:rPr>
              <a:t>          zorganizowany przez klub </a:t>
            </a:r>
            <a:r>
              <a:rPr lang="pl-PL" sz="1400" b="1" dirty="0" err="1" smtClean="0">
                <a:ln w="50800"/>
                <a:solidFill>
                  <a:schemeClr val="tx1"/>
                </a:solidFill>
                <a:latin typeface="Constantia" pitchFamily="18" charset="0"/>
                <a:cs typeface="Andalus" panose="02020603050405020304" pitchFamily="18" charset="-78"/>
              </a:rPr>
              <a:t>SpytAktiv</a:t>
            </a:r>
            <a:r>
              <a:rPr lang="pl-PL" sz="1400" b="1" dirty="0" smtClean="0">
                <a:ln w="50800"/>
                <a:solidFill>
                  <a:schemeClr val="tx1"/>
                </a:solidFill>
                <a:latin typeface="Constantia" pitchFamily="18" charset="0"/>
                <a:cs typeface="Andalus" panose="02020603050405020304" pitchFamily="18" charset="-78"/>
              </a:rPr>
              <a:t>	 	             Astra Spytkowice – Soła Oświęcim 	</a:t>
            </a:r>
          </a:p>
          <a:p>
            <a:pPr algn="l"/>
            <a:r>
              <a:rPr lang="pl-PL" sz="1400" b="1" dirty="0" smtClean="0">
                <a:ln w="50800"/>
                <a:solidFill>
                  <a:schemeClr val="tx1"/>
                </a:solidFill>
                <a:latin typeface="Constantia" pitchFamily="18" charset="0"/>
                <a:cs typeface="Andalus" panose="02020603050405020304" pitchFamily="18" charset="-78"/>
              </a:rPr>
              <a:t>			                  		    Mecz z okazji otwarcia pawilonu sportowego		</a:t>
            </a: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p:txBody>
      </p:sp>
      <p:pic>
        <p:nvPicPr>
          <p:cNvPr id="10" name="Symbol zastępczy zawartości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0034" y="1357298"/>
            <a:ext cx="3198428" cy="2132285"/>
          </a:xfrm>
          <a:prstGeom prst="rect">
            <a:avLst/>
          </a:prstGeom>
        </p:spPr>
      </p:pic>
      <p:pic>
        <p:nvPicPr>
          <p:cNvPr id="11" name="Obraz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0034" y="3571876"/>
            <a:ext cx="3104740" cy="2327391"/>
          </a:xfrm>
          <a:prstGeom prst="rect">
            <a:avLst/>
          </a:prstGeom>
        </p:spPr>
      </p:pic>
      <p:pic>
        <p:nvPicPr>
          <p:cNvPr id="12" name="Obraz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00628" y="1428736"/>
            <a:ext cx="3313179" cy="2208786"/>
          </a:xfrm>
          <a:prstGeom prst="rect">
            <a:avLst/>
          </a:prstGeom>
        </p:spPr>
      </p:pic>
      <p:pic>
        <p:nvPicPr>
          <p:cNvPr id="13" name="Obraz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929190" y="3929066"/>
            <a:ext cx="3343638" cy="2320485"/>
          </a:xfrm>
          <a:prstGeom prst="rect">
            <a:avLst/>
          </a:prstGeom>
        </p:spPr>
      </p:pic>
    </p:spTree>
    <p:extLst>
      <p:ext uri="{BB962C8B-B14F-4D97-AF65-F5344CB8AC3E}">
        <p14:creationId xmlns:p14="http://schemas.microsoft.com/office/powerpoint/2010/main" xmlns="" val="1924233031"/>
      </p:ext>
    </p:extLst>
  </p:cSld>
  <p:clrMapOvr>
    <a:masterClrMapping/>
  </p:clrMapOvr>
  <p:transition spd="slow">
    <p:randomBar dir="vert"/>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0" y="21436"/>
            <a:ext cx="8858280" cy="155017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Współpraca z organizacjami społecznymi</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0" y="1214422"/>
            <a:ext cx="9144000" cy="5643578"/>
          </a:xfrm>
          <a:noFill/>
          <a:ln>
            <a:no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l"/>
            <a:endParaRPr lang="pl-PL" sz="1800" b="1" dirty="0" smtClean="0">
              <a:ln w="50800"/>
              <a:solidFill>
                <a:schemeClr val="bg1">
                  <a:shade val="50000"/>
                </a:schemeClr>
              </a:solidFill>
              <a:latin typeface="Algerian" pitchFamily="82" charset="0"/>
              <a:cs typeface="Andalus" panose="02020603050405020304" pitchFamily="18" charset="-78"/>
            </a:endParaRPr>
          </a:p>
          <a:p>
            <a:pPr algn="l"/>
            <a:r>
              <a:rPr lang="pl-PL" sz="1800" b="1" dirty="0" smtClean="0">
                <a:ln w="50800"/>
                <a:solidFill>
                  <a:schemeClr val="bg1">
                    <a:shade val="50000"/>
                  </a:schemeClr>
                </a:solidFill>
                <a:latin typeface="Constantia" pitchFamily="18" charset="0"/>
                <a:cs typeface="Andalus" panose="02020603050405020304" pitchFamily="18" charset="-78"/>
              </a:rPr>
              <a:t>Ochotnicze Straże Pożarne:</a:t>
            </a: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a:t>
            </a: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Zawody sportowo - pożarnicze w Ryczowie</a:t>
            </a:r>
            <a:r>
              <a:rPr lang="pl-PL" sz="4400" b="1" dirty="0" smtClean="0">
                <a:ln w="50800"/>
                <a:solidFill>
                  <a:schemeClr val="bg1">
                    <a:shade val="50000"/>
                  </a:schemeClr>
                </a:solidFill>
                <a:latin typeface="Algerian" pitchFamily="82" charset="0"/>
                <a:cs typeface="Andalus" panose="02020603050405020304" pitchFamily="18" charset="-78"/>
              </a:rPr>
              <a:t>	</a:t>
            </a:r>
            <a:endParaRPr lang="pl-PL" sz="4400" b="1" dirty="0">
              <a:ln w="50800"/>
              <a:solidFill>
                <a:schemeClr val="bg1">
                  <a:shade val="50000"/>
                </a:schemeClr>
              </a:solidFill>
              <a:latin typeface="Andalus" panose="02020603050405020304" pitchFamily="18" charset="-78"/>
              <a:cs typeface="Andalus" panose="02020603050405020304" pitchFamily="18" charset="-78"/>
            </a:endParaRPr>
          </a:p>
        </p:txBody>
      </p:sp>
      <p:pic>
        <p:nvPicPr>
          <p:cNvPr id="6" name="Symbol zastępczy zawartości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75656" y="1844824"/>
            <a:ext cx="6192688" cy="4111944"/>
          </a:xfrm>
          <a:prstGeom prst="rect">
            <a:avLst/>
          </a:prstGeom>
        </p:spPr>
      </p:pic>
    </p:spTree>
    <p:extLst>
      <p:ext uri="{BB962C8B-B14F-4D97-AF65-F5344CB8AC3E}">
        <p14:creationId xmlns:p14="http://schemas.microsoft.com/office/powerpoint/2010/main" xmlns="" val="1924233031"/>
      </p:ext>
    </p:extLst>
  </p:cSld>
  <p:clrMapOvr>
    <a:masterClrMapping/>
  </p:clrMapOvr>
  <p:transition spd="slow">
    <p:randomBar dir="vert"/>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0" y="21436"/>
            <a:ext cx="8858280" cy="155017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Współpraca z organizacjami społecznymi</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0" y="1214422"/>
            <a:ext cx="9358346" cy="5929354"/>
          </a:xfrm>
          <a:noFill/>
          <a:ln>
            <a:no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l"/>
            <a:endParaRPr lang="pl-PL" sz="1800" b="1" dirty="0" smtClean="0">
              <a:ln w="50800"/>
              <a:solidFill>
                <a:schemeClr val="bg1">
                  <a:shade val="50000"/>
                </a:schemeClr>
              </a:solidFill>
              <a:latin typeface="Algerian" pitchFamily="82" charset="0"/>
              <a:cs typeface="Andalus" panose="02020603050405020304" pitchFamily="18" charset="-78"/>
            </a:endParaRP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OSP Półwieś			          Młodzieżowa drużyna OSP Spytkowice</a:t>
            </a: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a:t>
            </a:r>
          </a:p>
          <a:p>
            <a:pPr algn="l"/>
            <a:r>
              <a:rPr lang="pl-PL" sz="1400" b="1" dirty="0" smtClean="0">
                <a:ln w="50800"/>
                <a:solidFill>
                  <a:schemeClr val="tx1"/>
                </a:solidFill>
                <a:latin typeface="Constantia" pitchFamily="18" charset="0"/>
                <a:cs typeface="Andalus" panose="02020603050405020304" pitchFamily="18" charset="-78"/>
              </a:rPr>
              <a:t>OSP Miejsce podczas  zebrania sprawozdawczego             OSP Bachowice podczas zawodów strażackich</a:t>
            </a:r>
            <a:endParaRPr lang="pl-PL" sz="4400" b="1" dirty="0" smtClean="0">
              <a:ln w="50800"/>
              <a:solidFill>
                <a:schemeClr val="bg1">
                  <a:shade val="50000"/>
                </a:schemeClr>
              </a:solidFill>
              <a:latin typeface="Algerian" pitchFamily="82" charset="0"/>
              <a:cs typeface="Andalus" panose="02020603050405020304" pitchFamily="18" charset="-78"/>
            </a:endParaRPr>
          </a:p>
        </p:txBody>
      </p:sp>
      <p:pic>
        <p:nvPicPr>
          <p:cNvPr id="6" name="Symbol zastępczy zawartości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0034" y="1500174"/>
            <a:ext cx="3200400" cy="2134667"/>
          </a:xfrm>
          <a:prstGeom prst="rect">
            <a:avLst/>
          </a:prstGeom>
        </p:spPr>
      </p:pic>
      <p:pic>
        <p:nvPicPr>
          <p:cNvPr id="7" name="Obraz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0034" y="4000504"/>
            <a:ext cx="3200400" cy="2400300"/>
          </a:xfrm>
          <a:prstGeom prst="rect">
            <a:avLst/>
          </a:prstGeom>
        </p:spPr>
      </p:pic>
      <p:pic>
        <p:nvPicPr>
          <p:cNvPr id="8" name="Obraz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00628" y="1428736"/>
            <a:ext cx="3240360" cy="2151599"/>
          </a:xfrm>
          <a:prstGeom prst="rect">
            <a:avLst/>
          </a:prstGeom>
        </p:spPr>
      </p:pic>
      <p:pic>
        <p:nvPicPr>
          <p:cNvPr id="9" name="Obraz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86314" y="4000504"/>
            <a:ext cx="3674118" cy="2450636"/>
          </a:xfrm>
          <a:prstGeom prst="rect">
            <a:avLst/>
          </a:prstGeom>
        </p:spPr>
      </p:pic>
    </p:spTree>
    <p:extLst>
      <p:ext uri="{BB962C8B-B14F-4D97-AF65-F5344CB8AC3E}">
        <p14:creationId xmlns:p14="http://schemas.microsoft.com/office/powerpoint/2010/main" xmlns="" val="1924233031"/>
      </p:ext>
    </p:extLst>
  </p:cSld>
  <p:clrMapOvr>
    <a:masterClrMapping/>
  </p:clrMapOvr>
  <p:transition spd="slow">
    <p:randomBar dir="vert"/>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0" y="21436"/>
            <a:ext cx="8858280" cy="155017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Współpraca z organizacjami społecznymi</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0" y="1214422"/>
            <a:ext cx="9144000" cy="5643578"/>
          </a:xfrm>
          <a:noFill/>
          <a:ln>
            <a:no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l"/>
            <a:endParaRPr lang="pl-PL" sz="1800" b="1" dirty="0" smtClean="0">
              <a:ln w="50800"/>
              <a:solidFill>
                <a:schemeClr val="bg1">
                  <a:shade val="50000"/>
                </a:schemeClr>
              </a:solidFill>
              <a:latin typeface="Algerian" pitchFamily="82" charset="0"/>
              <a:cs typeface="Andalus" panose="02020603050405020304" pitchFamily="18" charset="-78"/>
            </a:endParaRPr>
          </a:p>
          <a:p>
            <a:pPr algn="l"/>
            <a:r>
              <a:rPr lang="pl-PL" sz="1800" b="1" dirty="0" smtClean="0">
                <a:ln w="50800"/>
                <a:solidFill>
                  <a:schemeClr val="bg1">
                    <a:shade val="50000"/>
                  </a:schemeClr>
                </a:solidFill>
                <a:latin typeface="Constantia" pitchFamily="18" charset="0"/>
                <a:cs typeface="Andalus" panose="02020603050405020304" pitchFamily="18" charset="-78"/>
              </a:rPr>
              <a:t>Koła Gospodyń Wiejskich</a:t>
            </a: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a:t>
            </a: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Koła Gospodyń Wiejskich podczas obchodów</a:t>
            </a:r>
          </a:p>
          <a:p>
            <a:pPr algn="l"/>
            <a:r>
              <a:rPr lang="pl-PL" sz="1400" b="1" dirty="0" smtClean="0">
                <a:ln w="50800"/>
                <a:solidFill>
                  <a:schemeClr val="tx1"/>
                </a:solidFill>
                <a:latin typeface="Constantia" pitchFamily="18" charset="0"/>
                <a:cs typeface="Andalus" panose="02020603050405020304" pitchFamily="18" charset="-78"/>
              </a:rPr>
              <a:t>                        60-lecia działalności KGW Ryczów</a:t>
            </a: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Wieńce dożynkowe przygotowane przez KGW</a:t>
            </a:r>
          </a:p>
          <a:p>
            <a:pPr algn="l"/>
            <a:r>
              <a:rPr lang="pl-PL" sz="1400" b="1" dirty="0" smtClean="0">
                <a:ln w="50800"/>
                <a:solidFill>
                  <a:schemeClr val="tx1"/>
                </a:solidFill>
                <a:latin typeface="Constantia" pitchFamily="18" charset="0"/>
                <a:cs typeface="Andalus" panose="02020603050405020304" pitchFamily="18" charset="-78"/>
              </a:rPr>
              <a:t>   </a:t>
            </a:r>
            <a:endParaRPr lang="pl-PL" sz="4400" b="1" dirty="0">
              <a:ln w="50800"/>
              <a:solidFill>
                <a:schemeClr val="bg1">
                  <a:shade val="50000"/>
                </a:schemeClr>
              </a:solidFill>
              <a:latin typeface="Andalus" panose="02020603050405020304" pitchFamily="18" charset="-78"/>
              <a:cs typeface="Andalus" panose="02020603050405020304" pitchFamily="18" charset="-78"/>
            </a:endParaRPr>
          </a:p>
        </p:txBody>
      </p:sp>
      <p:pic>
        <p:nvPicPr>
          <p:cNvPr id="6" name="Symbol zastępczy zawartości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4282" y="2000240"/>
            <a:ext cx="4547733" cy="3026484"/>
          </a:xfrm>
          <a:prstGeom prst="rect">
            <a:avLst/>
          </a:prstGeom>
        </p:spPr>
      </p:pic>
      <p:pic>
        <p:nvPicPr>
          <p:cNvPr id="7" name="Obraz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72066" y="1357298"/>
            <a:ext cx="3445156" cy="2296771"/>
          </a:xfrm>
          <a:prstGeom prst="rect">
            <a:avLst/>
          </a:prstGeom>
        </p:spPr>
      </p:pic>
      <p:pic>
        <p:nvPicPr>
          <p:cNvPr id="8" name="Obraz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43504" y="3714752"/>
            <a:ext cx="3293837" cy="2195891"/>
          </a:xfrm>
          <a:prstGeom prst="rect">
            <a:avLst/>
          </a:prstGeom>
        </p:spPr>
      </p:pic>
    </p:spTree>
    <p:extLst>
      <p:ext uri="{BB962C8B-B14F-4D97-AF65-F5344CB8AC3E}">
        <p14:creationId xmlns:p14="http://schemas.microsoft.com/office/powerpoint/2010/main" xmlns="" val="1924233031"/>
      </p:ext>
    </p:extLst>
  </p:cSld>
  <p:clrMapOvr>
    <a:masterClrMapping/>
  </p:clrMapOvr>
  <p:transition spd="slow">
    <p:randomBar dir="vert"/>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0" y="21436"/>
            <a:ext cx="8858280" cy="155017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Współpraca z organizacjami społecznymi</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0" y="1214422"/>
            <a:ext cx="9144000" cy="5643578"/>
          </a:xfrm>
          <a:noFill/>
          <a:ln>
            <a:no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l"/>
            <a:endParaRPr lang="pl-PL" sz="1800" b="1" dirty="0" smtClean="0">
              <a:ln w="50800"/>
              <a:solidFill>
                <a:schemeClr val="bg1">
                  <a:shade val="50000"/>
                </a:schemeClr>
              </a:solidFill>
              <a:latin typeface="Algerian" pitchFamily="82" charset="0"/>
              <a:cs typeface="Andalus" panose="02020603050405020304" pitchFamily="18" charset="-78"/>
            </a:endParaRPr>
          </a:p>
          <a:p>
            <a:pPr algn="l"/>
            <a:r>
              <a:rPr lang="pl-PL" sz="1800" b="1" dirty="0" smtClean="0">
                <a:ln w="50800"/>
                <a:solidFill>
                  <a:schemeClr val="bg1">
                    <a:shade val="50000"/>
                  </a:schemeClr>
                </a:solidFill>
                <a:latin typeface="Constantia" pitchFamily="18" charset="0"/>
                <a:cs typeface="Andalus" panose="02020603050405020304" pitchFamily="18" charset="-78"/>
              </a:rPr>
              <a:t>Stowarzyszenie „Jesteśmy razem”</a:t>
            </a: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a:t>
            </a:r>
            <a:r>
              <a:rPr lang="pl-PL" sz="4400" b="1" dirty="0" smtClean="0">
                <a:ln w="50800"/>
                <a:solidFill>
                  <a:schemeClr val="bg1">
                    <a:shade val="50000"/>
                  </a:schemeClr>
                </a:solidFill>
                <a:latin typeface="Algerian" pitchFamily="82" charset="0"/>
                <a:cs typeface="Andalus" panose="02020603050405020304" pitchFamily="18" charset="-78"/>
              </a:rPr>
              <a:t>	</a:t>
            </a:r>
            <a:endParaRPr lang="pl-PL" sz="4400" b="1" dirty="0">
              <a:ln w="50800"/>
              <a:solidFill>
                <a:schemeClr val="bg1">
                  <a:shade val="50000"/>
                </a:schemeClr>
              </a:solidFill>
              <a:latin typeface="Andalus" panose="02020603050405020304" pitchFamily="18" charset="-78"/>
              <a:cs typeface="Andalus" panose="02020603050405020304" pitchFamily="18" charset="-78"/>
            </a:endParaRPr>
          </a:p>
        </p:txBody>
      </p:sp>
      <p:pic>
        <p:nvPicPr>
          <p:cNvPr id="9" name="Obraz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4282" y="1857364"/>
            <a:ext cx="3888432" cy="2592288"/>
          </a:xfrm>
          <a:prstGeom prst="rect">
            <a:avLst/>
          </a:prstGeom>
        </p:spPr>
      </p:pic>
      <p:pic>
        <p:nvPicPr>
          <p:cNvPr id="10" name="Symbol zastępczy zawartości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5346" y="4509120"/>
            <a:ext cx="3026196" cy="2269647"/>
          </a:xfrm>
          <a:prstGeom prst="rect">
            <a:avLst/>
          </a:prstGeom>
        </p:spPr>
      </p:pic>
      <p:pic>
        <p:nvPicPr>
          <p:cNvPr id="11" name="Obraz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5847" y="2469880"/>
            <a:ext cx="4787180" cy="3188262"/>
          </a:xfrm>
          <a:prstGeom prst="rect">
            <a:avLst/>
          </a:prstGeom>
        </p:spPr>
      </p:pic>
    </p:spTree>
    <p:extLst>
      <p:ext uri="{BB962C8B-B14F-4D97-AF65-F5344CB8AC3E}">
        <p14:creationId xmlns:p14="http://schemas.microsoft.com/office/powerpoint/2010/main" xmlns="" val="1924233031"/>
      </p:ext>
    </p:extLst>
  </p:cSld>
  <p:clrMapOvr>
    <a:masterClrMapping/>
  </p:clrMapOvr>
  <p:transition spd="slow">
    <p:randomBar dir="vert"/>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0" y="21436"/>
            <a:ext cx="8858280" cy="155017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Współpraca z organizacjami społecznymi</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0" y="1214422"/>
            <a:ext cx="9144000" cy="5643578"/>
          </a:xfrm>
          <a:noFill/>
          <a:ln>
            <a:no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l"/>
            <a:endParaRPr lang="pl-PL" sz="1800" b="1" dirty="0" smtClean="0">
              <a:ln w="50800"/>
              <a:solidFill>
                <a:schemeClr val="bg1">
                  <a:shade val="50000"/>
                </a:schemeClr>
              </a:solidFill>
              <a:latin typeface="Algerian" pitchFamily="82" charset="0"/>
              <a:cs typeface="Andalus" panose="02020603050405020304" pitchFamily="18" charset="-78"/>
            </a:endParaRPr>
          </a:p>
          <a:p>
            <a:pPr algn="l"/>
            <a:r>
              <a:rPr lang="pl-PL" sz="1800" b="1" dirty="0" smtClean="0">
                <a:ln w="50800"/>
                <a:solidFill>
                  <a:schemeClr val="bg1">
                    <a:shade val="50000"/>
                  </a:schemeClr>
                </a:solidFill>
                <a:latin typeface="Constantia" pitchFamily="18" charset="0"/>
                <a:cs typeface="Andalus" panose="02020603050405020304" pitchFamily="18" charset="-78"/>
              </a:rPr>
              <a:t>Stowarzyszenie Przyjaciół Ryczowa i Półwsi</a:t>
            </a: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a:t>
            </a: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Stowarzyszenie podczas przedstawienia „Kopciuszek”</a:t>
            </a:r>
          </a:p>
          <a:p>
            <a:pPr algn="l"/>
            <a:r>
              <a:rPr lang="pl-PL" sz="1400" b="1" dirty="0" smtClean="0">
                <a:ln w="50800"/>
                <a:solidFill>
                  <a:schemeClr val="tx1"/>
                </a:solidFill>
                <a:latin typeface="Constantia" pitchFamily="18" charset="0"/>
                <a:cs typeface="Andalus" panose="02020603050405020304" pitchFamily="18" charset="-78"/>
              </a:rPr>
              <a:t>                                				  oraz „Czerwony Kapturek szuka Księcia”	</a:t>
            </a:r>
          </a:p>
          <a:p>
            <a:pPr algn="l"/>
            <a:endParaRPr lang="pl-PL" sz="1400" b="1" dirty="0" smtClean="0">
              <a:ln w="50800"/>
              <a:solidFill>
                <a:schemeClr val="tx1"/>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a:t>
            </a:r>
            <a:r>
              <a:rPr lang="pl-PL" sz="4400" b="1" dirty="0" smtClean="0">
                <a:ln w="50800"/>
                <a:solidFill>
                  <a:schemeClr val="bg1">
                    <a:shade val="50000"/>
                  </a:schemeClr>
                </a:solidFill>
                <a:latin typeface="Algerian" pitchFamily="82" charset="0"/>
                <a:cs typeface="Andalus" panose="02020603050405020304" pitchFamily="18" charset="-78"/>
              </a:rPr>
              <a:t>	</a:t>
            </a:r>
            <a:endParaRPr lang="pl-PL" sz="4400" b="1" dirty="0">
              <a:ln w="50800"/>
              <a:solidFill>
                <a:schemeClr val="bg1">
                  <a:shade val="50000"/>
                </a:schemeClr>
              </a:solidFill>
              <a:latin typeface="Andalus" panose="02020603050405020304" pitchFamily="18" charset="-78"/>
              <a:cs typeface="Andalus" panose="02020603050405020304" pitchFamily="18" charset="-78"/>
            </a:endParaRPr>
          </a:p>
        </p:txBody>
      </p:sp>
      <p:pic>
        <p:nvPicPr>
          <p:cNvPr id="6" name="Symbol zastępczy zawartości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4282" y="1857364"/>
            <a:ext cx="3528392" cy="2361951"/>
          </a:xfrm>
          <a:prstGeom prst="rect">
            <a:avLst/>
          </a:prstGeom>
        </p:spPr>
      </p:pic>
      <p:pic>
        <p:nvPicPr>
          <p:cNvPr id="7" name="Obraz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5720" y="4251069"/>
            <a:ext cx="3477616" cy="2606931"/>
          </a:xfrm>
          <a:prstGeom prst="rect">
            <a:avLst/>
          </a:prstGeom>
        </p:spPr>
      </p:pic>
      <p:pic>
        <p:nvPicPr>
          <p:cNvPr id="8" name="Obraz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83461" y="1916832"/>
            <a:ext cx="4752528" cy="3158633"/>
          </a:xfrm>
          <a:prstGeom prst="rect">
            <a:avLst/>
          </a:prstGeom>
        </p:spPr>
      </p:pic>
    </p:spTree>
    <p:extLst>
      <p:ext uri="{BB962C8B-B14F-4D97-AF65-F5344CB8AC3E}">
        <p14:creationId xmlns:p14="http://schemas.microsoft.com/office/powerpoint/2010/main" xmlns="" val="1924233031"/>
      </p:ext>
    </p:extLst>
  </p:cSld>
  <p:clrMapOvr>
    <a:masterClrMapping/>
  </p:clrMapOvr>
  <p:transition spd="slow">
    <p:randomBar dir="vert"/>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0" y="21436"/>
            <a:ext cx="8858280" cy="155017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Współpraca z organizacjami społecznymi</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0" y="1214422"/>
            <a:ext cx="9144000" cy="5643578"/>
          </a:xfrm>
          <a:noFill/>
          <a:ln>
            <a:no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l"/>
            <a:endParaRPr lang="pl-PL" sz="1800" b="1" dirty="0" smtClean="0">
              <a:ln w="50800"/>
              <a:solidFill>
                <a:schemeClr val="bg1">
                  <a:shade val="50000"/>
                </a:schemeClr>
              </a:solidFill>
              <a:latin typeface="Algerian" pitchFamily="82" charset="0"/>
              <a:cs typeface="Andalus" panose="02020603050405020304" pitchFamily="18" charset="-78"/>
            </a:endParaRPr>
          </a:p>
          <a:p>
            <a:pPr algn="l"/>
            <a:r>
              <a:rPr lang="pl-PL" sz="1800" b="1" dirty="0" smtClean="0">
                <a:ln w="50800"/>
                <a:solidFill>
                  <a:schemeClr val="bg1">
                    <a:shade val="50000"/>
                  </a:schemeClr>
                </a:solidFill>
                <a:latin typeface="Constantia" pitchFamily="18" charset="0"/>
                <a:cs typeface="Andalus" panose="02020603050405020304" pitchFamily="18" charset="-78"/>
              </a:rPr>
              <a:t>Gminna Orkiestra Dęta</a:t>
            </a: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a:t>
            </a:r>
            <a:r>
              <a:rPr lang="pl-PL" sz="4400" b="1" dirty="0" smtClean="0">
                <a:ln w="50800"/>
                <a:solidFill>
                  <a:schemeClr val="bg1">
                    <a:shade val="50000"/>
                  </a:schemeClr>
                </a:solidFill>
                <a:latin typeface="Algerian" pitchFamily="82" charset="0"/>
                <a:cs typeface="Andalus" panose="02020603050405020304" pitchFamily="18" charset="-78"/>
              </a:rPr>
              <a:t>	</a:t>
            </a:r>
            <a:endParaRPr lang="pl-PL" sz="4400" b="1" dirty="0">
              <a:ln w="50800"/>
              <a:solidFill>
                <a:schemeClr val="bg1">
                  <a:shade val="50000"/>
                </a:schemeClr>
              </a:solidFill>
              <a:latin typeface="Andalus" panose="02020603050405020304" pitchFamily="18" charset="-78"/>
              <a:cs typeface="Andalus" panose="02020603050405020304" pitchFamily="18" charset="-78"/>
            </a:endParaRPr>
          </a:p>
        </p:txBody>
      </p:sp>
      <p:pic>
        <p:nvPicPr>
          <p:cNvPr id="6" name="Symbol zastępczy zawartości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3569" y="1988840"/>
            <a:ext cx="3708269" cy="2472179"/>
          </a:xfrm>
          <a:prstGeom prst="rect">
            <a:avLst/>
          </a:prstGeom>
        </p:spPr>
      </p:pic>
      <p:pic>
        <p:nvPicPr>
          <p:cNvPr id="7" name="Obraz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33845" y="1628800"/>
            <a:ext cx="2987824" cy="2240868"/>
          </a:xfrm>
          <a:prstGeom prst="rect">
            <a:avLst/>
          </a:prstGeom>
        </p:spPr>
      </p:pic>
      <p:pic>
        <p:nvPicPr>
          <p:cNvPr id="8" name="Obraz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2000" y="4005064"/>
            <a:ext cx="4011171" cy="2686052"/>
          </a:xfrm>
          <a:prstGeom prst="rect">
            <a:avLst/>
          </a:prstGeom>
        </p:spPr>
      </p:pic>
    </p:spTree>
    <p:extLst>
      <p:ext uri="{BB962C8B-B14F-4D97-AF65-F5344CB8AC3E}">
        <p14:creationId xmlns:p14="http://schemas.microsoft.com/office/powerpoint/2010/main" xmlns="" val="1924233031"/>
      </p:ext>
    </p:extLst>
  </p:cSld>
  <p:clrMapOvr>
    <a:masterClrMapping/>
  </p:clrMapOvr>
  <p:transition spd="slow">
    <p:randomBar dir="vert"/>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0" y="21436"/>
            <a:ext cx="8858280" cy="155017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Współpraca z organizacjami społecznymi</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0" y="1214422"/>
            <a:ext cx="9144000" cy="5643578"/>
          </a:xfrm>
          <a:noFill/>
          <a:ln>
            <a:no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l"/>
            <a:endParaRPr lang="pl-PL" sz="1800" b="1" dirty="0" smtClean="0">
              <a:ln w="50800"/>
              <a:solidFill>
                <a:schemeClr val="bg1">
                  <a:shade val="50000"/>
                </a:schemeClr>
              </a:solidFill>
              <a:latin typeface="Algerian" pitchFamily="82" charset="0"/>
              <a:cs typeface="Andalus" panose="02020603050405020304" pitchFamily="18" charset="-78"/>
            </a:endParaRPr>
          </a:p>
          <a:p>
            <a:pPr algn="l"/>
            <a:r>
              <a:rPr lang="pl-PL" sz="1800" b="1" dirty="0" smtClean="0">
                <a:ln w="50800"/>
                <a:solidFill>
                  <a:schemeClr val="bg1">
                    <a:shade val="50000"/>
                  </a:schemeClr>
                </a:solidFill>
                <a:latin typeface="Constantia" pitchFamily="18" charset="0"/>
                <a:cs typeface="Andalus" panose="02020603050405020304" pitchFamily="18" charset="-78"/>
              </a:rPr>
              <a:t>Towarzystwo Miłośników Ziemi </a:t>
            </a:r>
            <a:r>
              <a:rPr lang="pl-PL" sz="1800" b="1" dirty="0" err="1" smtClean="0">
                <a:ln w="50800"/>
                <a:solidFill>
                  <a:schemeClr val="bg1">
                    <a:shade val="50000"/>
                  </a:schemeClr>
                </a:solidFill>
                <a:latin typeface="Constantia" pitchFamily="18" charset="0"/>
                <a:cs typeface="Andalus" panose="02020603050405020304" pitchFamily="18" charset="-78"/>
              </a:rPr>
              <a:t>Spytkowickiej</a:t>
            </a:r>
            <a:endParaRPr lang="pl-PL" sz="1800" b="1" dirty="0" smtClean="0">
              <a:ln w="50800"/>
              <a:solidFill>
                <a:schemeClr val="bg1">
                  <a:shade val="50000"/>
                </a:schemeClr>
              </a:solidFill>
              <a:latin typeface="Constantia" pitchFamily="18" charset="0"/>
              <a:cs typeface="Andalus" panose="02020603050405020304" pitchFamily="18" charset="-78"/>
            </a:endParaRP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Renowacja pomnika Kajetana Wolskiego	</a:t>
            </a:r>
            <a:r>
              <a:rPr lang="pl-PL" sz="4400" b="1" dirty="0" smtClean="0">
                <a:ln w="50800"/>
                <a:solidFill>
                  <a:schemeClr val="bg1">
                    <a:shade val="50000"/>
                  </a:schemeClr>
                </a:solidFill>
                <a:latin typeface="Algerian" pitchFamily="82" charset="0"/>
                <a:cs typeface="Andalus" panose="02020603050405020304" pitchFamily="18" charset="-78"/>
              </a:rPr>
              <a:t>	</a:t>
            </a:r>
            <a:endParaRPr lang="pl-PL" sz="4400" b="1" dirty="0">
              <a:ln w="50800"/>
              <a:solidFill>
                <a:schemeClr val="bg1">
                  <a:shade val="50000"/>
                </a:schemeClr>
              </a:solidFill>
              <a:latin typeface="Andalus" panose="02020603050405020304" pitchFamily="18" charset="-78"/>
              <a:cs typeface="Andalus" panose="02020603050405020304" pitchFamily="18" charset="-78"/>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8662" y="1857364"/>
            <a:ext cx="2895493" cy="4357718"/>
          </a:xfrm>
          <a:prstGeom prst="rect">
            <a:avLst/>
          </a:prstGeom>
        </p:spPr>
      </p:pic>
      <p:pic>
        <p:nvPicPr>
          <p:cNvPr id="7" name="Symbol zastępczy zawartości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57752" y="1857365"/>
            <a:ext cx="3286147" cy="4380434"/>
          </a:xfrm>
          <a:prstGeom prst="rect">
            <a:avLst/>
          </a:prstGeom>
        </p:spPr>
      </p:pic>
    </p:spTree>
    <p:extLst>
      <p:ext uri="{BB962C8B-B14F-4D97-AF65-F5344CB8AC3E}">
        <p14:creationId xmlns:p14="http://schemas.microsoft.com/office/powerpoint/2010/main" xmlns="" val="1924233031"/>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Wójt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Stanisław Ściera</a:t>
            </a:r>
          </a:p>
          <a:p>
            <a:pPr algn="ctr"/>
            <a:r>
              <a:rPr lang="pl-PL" b="1" dirty="0" smtClean="0">
                <a:solidFill>
                  <a:schemeClr val="tx1"/>
                </a:solidFill>
                <a:latin typeface="Constantia" panose="02030602050306030303" pitchFamily="18" charset="0"/>
              </a:rPr>
              <a:t>1990 - 1994</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5" name="Obraz 4" descr="ss.jpg"/>
          <p:cNvPicPr>
            <a:picLocks noChangeAspect="1"/>
          </p:cNvPicPr>
          <p:nvPr/>
        </p:nvPicPr>
        <p:blipFill>
          <a:blip r:embed="rId2"/>
          <a:stretch>
            <a:fillRect/>
          </a:stretch>
        </p:blipFill>
        <p:spPr>
          <a:xfrm>
            <a:off x="4786314" y="1142984"/>
            <a:ext cx="1928826" cy="2971797"/>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0" y="21436"/>
            <a:ext cx="8858280" cy="155017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Współpraca z organizacjami społecznymi</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0" y="1214422"/>
            <a:ext cx="9144000" cy="5643578"/>
          </a:xfrm>
          <a:noFill/>
          <a:ln>
            <a:noFill/>
          </a:ln>
        </p:spPr>
        <p:txBody>
          <a:bodyPr>
            <a:normAutofit lnSpcReduction="10000"/>
            <a:scene3d>
              <a:camera prst="orthographicFront"/>
              <a:lightRig rig="balanced" dir="t">
                <a:rot lat="0" lon="0" rev="2100000"/>
              </a:lightRig>
            </a:scene3d>
            <a:sp3d extrusionH="57150" prstMaterial="metal">
              <a:bevelT w="38100" h="25400"/>
              <a:contourClr>
                <a:schemeClr val="bg2"/>
              </a:contourClr>
            </a:sp3d>
          </a:bodyPr>
          <a:lstStyle/>
          <a:p>
            <a:pPr algn="l"/>
            <a:endParaRPr lang="pl-PL" sz="1800" b="1" dirty="0" smtClean="0">
              <a:ln w="50800"/>
              <a:solidFill>
                <a:schemeClr val="bg1">
                  <a:shade val="50000"/>
                </a:schemeClr>
              </a:solidFill>
              <a:latin typeface="Algerian" pitchFamily="82" charset="0"/>
              <a:cs typeface="Andalus" panose="02020603050405020304" pitchFamily="18" charset="-78"/>
            </a:endParaRPr>
          </a:p>
          <a:p>
            <a:pPr algn="l"/>
            <a:r>
              <a:rPr lang="pl-PL" sz="1800" b="1" dirty="0" smtClean="0">
                <a:ln w="50800"/>
                <a:solidFill>
                  <a:schemeClr val="bg1">
                    <a:shade val="50000"/>
                  </a:schemeClr>
                </a:solidFill>
                <a:latin typeface="Constantia" pitchFamily="18" charset="0"/>
                <a:cs typeface="Andalus" panose="02020603050405020304" pitchFamily="18" charset="-78"/>
              </a:rPr>
              <a:t>Fundacja „Pałac w Ryczowie”</a:t>
            </a: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endParaRPr lang="pl-PL" sz="1400" b="1" dirty="0" smtClean="0">
              <a:ln w="50800"/>
              <a:solidFill>
                <a:schemeClr val="tx1"/>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Noc Muzeów</a:t>
            </a:r>
          </a:p>
          <a:p>
            <a:pPr algn="l"/>
            <a:r>
              <a:rPr lang="pl-PL" sz="1400" b="1" dirty="0" smtClean="0">
                <a:ln w="50800"/>
                <a:solidFill>
                  <a:schemeClr val="tx1"/>
                </a:solidFill>
                <a:latin typeface="Constantia" pitchFamily="18" charset="0"/>
                <a:cs typeface="Andalus" panose="02020603050405020304" pitchFamily="18" charset="-78"/>
              </a:rPr>
              <a:t>            i wystawa „Żywe obrazy”</a:t>
            </a: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a:t>
            </a:r>
            <a:r>
              <a:rPr lang="pl-PL" sz="4400" b="1" dirty="0" smtClean="0">
                <a:ln w="50800"/>
                <a:solidFill>
                  <a:schemeClr val="bg1">
                    <a:shade val="50000"/>
                  </a:schemeClr>
                </a:solidFill>
                <a:latin typeface="Algerian" pitchFamily="82" charset="0"/>
                <a:cs typeface="Andalus" panose="02020603050405020304" pitchFamily="18" charset="-78"/>
              </a:rPr>
              <a:t>	</a:t>
            </a:r>
            <a:endParaRPr lang="pl-PL" sz="4400" b="1" dirty="0">
              <a:ln w="50800"/>
              <a:solidFill>
                <a:schemeClr val="bg1">
                  <a:shade val="50000"/>
                </a:schemeClr>
              </a:solidFill>
              <a:latin typeface="Andalus" panose="02020603050405020304" pitchFamily="18" charset="-78"/>
              <a:cs typeface="Andalus" panose="02020603050405020304" pitchFamily="18" charset="-78"/>
            </a:endParaRPr>
          </a:p>
        </p:txBody>
      </p:sp>
      <p:pic>
        <p:nvPicPr>
          <p:cNvPr id="6" name="Symbol zastępczy zawartości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2844" y="1857364"/>
            <a:ext cx="3047256" cy="2163007"/>
          </a:xfrm>
          <a:prstGeom prst="rect">
            <a:avLst/>
          </a:prstGeom>
        </p:spPr>
      </p:pic>
      <p:pic>
        <p:nvPicPr>
          <p:cNvPr id="7" name="Obraz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86116" y="1857364"/>
            <a:ext cx="3079704" cy="2227286"/>
          </a:xfrm>
          <a:prstGeom prst="rect">
            <a:avLst/>
          </a:prstGeom>
        </p:spPr>
      </p:pic>
      <p:pic>
        <p:nvPicPr>
          <p:cNvPr id="8" name="Obraz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00826" y="1785926"/>
            <a:ext cx="2518258" cy="2630680"/>
          </a:xfrm>
          <a:prstGeom prst="rect">
            <a:avLst/>
          </a:prstGeom>
        </p:spPr>
      </p:pic>
      <p:pic>
        <p:nvPicPr>
          <p:cNvPr id="9" name="Obraz 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000732" y="4149080"/>
            <a:ext cx="3567709" cy="2381127"/>
          </a:xfrm>
          <a:prstGeom prst="rect">
            <a:avLst/>
          </a:prstGeom>
        </p:spPr>
      </p:pic>
    </p:spTree>
    <p:extLst>
      <p:ext uri="{BB962C8B-B14F-4D97-AF65-F5344CB8AC3E}">
        <p14:creationId xmlns:p14="http://schemas.microsoft.com/office/powerpoint/2010/main" xmlns="" val="1924233031"/>
      </p:ext>
    </p:extLst>
  </p:cSld>
  <p:clrMapOvr>
    <a:masterClrMapping/>
  </p:clrMapOvr>
  <p:transition spd="slow">
    <p:randomBar dir="vert"/>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0" y="21436"/>
            <a:ext cx="8858280" cy="155017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Współpraca z organizacjami społecznymi</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0" y="1214422"/>
            <a:ext cx="9144000" cy="6000792"/>
          </a:xfrm>
          <a:noFill/>
          <a:ln>
            <a:no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l"/>
            <a:endParaRPr lang="pl-PL" sz="1800" b="1" dirty="0" smtClean="0">
              <a:ln w="50800"/>
              <a:solidFill>
                <a:schemeClr val="bg1">
                  <a:shade val="50000"/>
                </a:schemeClr>
              </a:solidFill>
              <a:latin typeface="Algerian" pitchFamily="82" charset="0"/>
              <a:cs typeface="Andalus" panose="02020603050405020304" pitchFamily="18" charset="-78"/>
            </a:endParaRPr>
          </a:p>
          <a:p>
            <a:pPr algn="l"/>
            <a:r>
              <a:rPr lang="pl-PL" sz="1800" b="1" dirty="0" smtClean="0">
                <a:ln w="50800"/>
                <a:solidFill>
                  <a:schemeClr val="bg1">
                    <a:shade val="50000"/>
                  </a:schemeClr>
                </a:solidFill>
                <a:latin typeface="Constantia" pitchFamily="18" charset="0"/>
                <a:cs typeface="Andalus" panose="02020603050405020304" pitchFamily="18" charset="-78"/>
              </a:rPr>
              <a:t>Stowarzyszenie Przyjaciół Ojca Rudolfa Warzechy</a:t>
            </a: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r>
              <a:rPr lang="pl-PL" sz="1400" b="1" dirty="0" smtClean="0">
                <a:ln w="50800"/>
                <a:solidFill>
                  <a:schemeClr val="tx1"/>
                </a:solidFill>
                <a:latin typeface="Constantia" pitchFamily="18" charset="0"/>
                <a:cs typeface="Andalus" panose="02020603050405020304" pitchFamily="18" charset="-78"/>
              </a:rPr>
              <a:t>          Otwarcie procesu beatyfikacyjnego w kaplicy</a:t>
            </a:r>
          </a:p>
          <a:p>
            <a:pPr algn="l"/>
            <a:r>
              <a:rPr lang="pl-PL" sz="1400" b="1" dirty="0" smtClean="0">
                <a:ln w="50800"/>
                <a:solidFill>
                  <a:schemeClr val="tx1"/>
                </a:solidFill>
                <a:latin typeface="Constantia" pitchFamily="18" charset="0"/>
                <a:cs typeface="Andalus" panose="02020603050405020304" pitchFamily="18" charset="-78"/>
              </a:rPr>
              <a:t>               Arcybiskupów Krakowskich w Krakowie</a:t>
            </a:r>
          </a:p>
          <a:p>
            <a:pPr algn="l"/>
            <a:r>
              <a:rPr lang="pl-PL" sz="1400" b="1" dirty="0" smtClean="0">
                <a:ln w="50800"/>
                <a:solidFill>
                  <a:schemeClr val="tx1"/>
                </a:solidFill>
                <a:latin typeface="Constantia" pitchFamily="18" charset="0"/>
                <a:cs typeface="Andalus" panose="02020603050405020304" pitchFamily="18" charset="-78"/>
              </a:rPr>
              <a:t>                                    (11 stycznia 2011)			                  Publikacja „Pisma”</a:t>
            </a:r>
          </a:p>
          <a:p>
            <a:pPr algn="l"/>
            <a:r>
              <a:rPr lang="pl-PL" sz="1400" b="1" dirty="0" smtClean="0">
                <a:ln w="50800"/>
                <a:solidFill>
                  <a:schemeClr val="tx1"/>
                </a:solidFill>
                <a:latin typeface="Constantia" pitchFamily="18" charset="0"/>
                <a:cs typeface="Andalus" panose="02020603050405020304" pitchFamily="18" charset="-78"/>
              </a:rPr>
              <a:t>	</a:t>
            </a:r>
            <a:r>
              <a:rPr lang="pl-PL" sz="4400" b="1" dirty="0" smtClean="0">
                <a:ln w="50800"/>
                <a:solidFill>
                  <a:schemeClr val="tx1"/>
                </a:solidFill>
                <a:latin typeface="Algerian" pitchFamily="82" charset="0"/>
                <a:cs typeface="Andalus" panose="02020603050405020304" pitchFamily="18" charset="-78"/>
              </a:rPr>
              <a:t>	</a:t>
            </a:r>
            <a:endParaRPr lang="pl-PL" sz="4400" b="1" dirty="0">
              <a:ln w="50800"/>
              <a:solidFill>
                <a:schemeClr val="tx1"/>
              </a:solidFill>
              <a:latin typeface="Andalus" panose="02020603050405020304" pitchFamily="18" charset="-78"/>
              <a:cs typeface="Andalus" panose="02020603050405020304" pitchFamily="18" charset="-78"/>
            </a:endParaRPr>
          </a:p>
        </p:txBody>
      </p:sp>
      <p:pic>
        <p:nvPicPr>
          <p:cNvPr id="6" name="Symbol zastępczy zawartości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2844" y="2000240"/>
            <a:ext cx="4684685" cy="3513514"/>
          </a:xfrm>
          <a:prstGeom prst="rect">
            <a:avLst/>
          </a:prstGeom>
        </p:spPr>
      </p:pic>
      <p:pic>
        <p:nvPicPr>
          <p:cNvPr id="8" name="Obraz 7" descr="Obraz1.jpg"/>
          <p:cNvPicPr>
            <a:picLocks noChangeAspect="1"/>
          </p:cNvPicPr>
          <p:nvPr/>
        </p:nvPicPr>
        <p:blipFill>
          <a:blip r:embed="rId3"/>
          <a:stretch>
            <a:fillRect/>
          </a:stretch>
        </p:blipFill>
        <p:spPr>
          <a:xfrm>
            <a:off x="5786446" y="2071678"/>
            <a:ext cx="2682240" cy="3840480"/>
          </a:xfrm>
          <a:prstGeom prst="rect">
            <a:avLst/>
          </a:prstGeom>
        </p:spPr>
      </p:pic>
    </p:spTree>
    <p:extLst>
      <p:ext uri="{BB962C8B-B14F-4D97-AF65-F5344CB8AC3E}">
        <p14:creationId xmlns:p14="http://schemas.microsoft.com/office/powerpoint/2010/main" xmlns="" val="1924233031"/>
      </p:ext>
    </p:extLst>
  </p:cSld>
  <p:clrMapOvr>
    <a:masterClrMapping/>
  </p:clrMapOvr>
  <p:transition spd="slow">
    <p:randomBar dir="vert"/>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0" y="21436"/>
            <a:ext cx="8858280" cy="155017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Współpraca z organizacjami społecznymi</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142844" y="1214422"/>
            <a:ext cx="9001156" cy="6000792"/>
          </a:xfrm>
          <a:noFill/>
          <a:ln>
            <a:noFill/>
          </a:ln>
        </p:spPr>
        <p:txBody>
          <a:bodyPr>
            <a:normAutofit fontScale="92500" lnSpcReduction="10000"/>
            <a:scene3d>
              <a:camera prst="orthographicFront"/>
              <a:lightRig rig="balanced" dir="t">
                <a:rot lat="0" lon="0" rev="2100000"/>
              </a:lightRig>
            </a:scene3d>
            <a:sp3d extrusionH="57150" prstMaterial="metal">
              <a:bevelT w="38100" h="25400"/>
              <a:contourClr>
                <a:schemeClr val="bg2"/>
              </a:contourClr>
            </a:sp3d>
          </a:bodyPr>
          <a:lstStyle/>
          <a:p>
            <a:pPr algn="l"/>
            <a:r>
              <a:rPr lang="pl-PL" sz="1600" b="1" dirty="0" smtClean="0">
                <a:ln w="50800"/>
                <a:solidFill>
                  <a:schemeClr val="bg1">
                    <a:shade val="50000"/>
                  </a:schemeClr>
                </a:solidFill>
                <a:effectLst>
                  <a:outerShdw blurRad="38100" dist="38100" dir="2700000" algn="tl">
                    <a:srgbClr val="000000">
                      <a:alpha val="43137"/>
                    </a:srgbClr>
                  </a:outerShdw>
                </a:effectLst>
                <a:latin typeface="Constantia" pitchFamily="18" charset="0"/>
                <a:cs typeface="Andalus" panose="02020603050405020304" pitchFamily="18" charset="-78"/>
              </a:rPr>
              <a:t>Kluby sportowe:	</a:t>
            </a:r>
            <a:r>
              <a:rPr lang="pl-PL" sz="1600" b="1" dirty="0" smtClean="0">
                <a:ln w="50800"/>
                <a:solidFill>
                  <a:schemeClr val="bg1">
                    <a:shade val="50000"/>
                  </a:schemeClr>
                </a:solidFill>
                <a:latin typeface="Constantia" pitchFamily="18" charset="0"/>
                <a:cs typeface="Andalus" panose="02020603050405020304" pitchFamily="18" charset="-78"/>
              </a:rPr>
              <a:t>			</a:t>
            </a:r>
            <a:r>
              <a:rPr lang="pl-PL" sz="1600" b="1" dirty="0" smtClean="0">
                <a:ln w="50800"/>
                <a:solidFill>
                  <a:schemeClr val="bg1"/>
                </a:solidFill>
                <a:effectLst>
                  <a:outerShdw blurRad="38100" dist="38100" dir="2700000" algn="tl">
                    <a:srgbClr val="000000">
                      <a:alpha val="43137"/>
                    </a:srgbClr>
                  </a:outerShdw>
                </a:effectLst>
                <a:latin typeface="Constantia" pitchFamily="18" charset="0"/>
                <a:cs typeface="Andalus" panose="02020603050405020304" pitchFamily="18" charset="-78"/>
              </a:rPr>
              <a:t>Pozostałe organizacje społeczne:</a:t>
            </a:r>
          </a:p>
          <a:p>
            <a:pPr algn="l"/>
            <a:r>
              <a:rPr lang="pl-PL" sz="1600" b="1" dirty="0" smtClean="0">
                <a:ln w="50800"/>
                <a:solidFill>
                  <a:schemeClr val="bg1">
                    <a:shade val="50000"/>
                  </a:schemeClr>
                </a:solidFill>
                <a:latin typeface="Constantia" pitchFamily="18" charset="0"/>
                <a:cs typeface="Andalus" panose="02020603050405020304" pitchFamily="18" charset="-78"/>
              </a:rPr>
              <a:t> 1) </a:t>
            </a:r>
            <a:r>
              <a:rPr lang="pl-PL" sz="1500" b="1" dirty="0" smtClean="0">
                <a:ln w="50800"/>
                <a:solidFill>
                  <a:schemeClr val="bg1">
                    <a:shade val="50000"/>
                  </a:schemeClr>
                </a:solidFill>
                <a:latin typeface="Constantia" pitchFamily="18" charset="0"/>
                <a:cs typeface="Andalus" panose="02020603050405020304" pitchFamily="18" charset="-78"/>
              </a:rPr>
              <a:t>LKS Astra Spytkowice</a:t>
            </a:r>
            <a:r>
              <a:rPr lang="pl-PL" sz="1600" b="1" dirty="0" smtClean="0">
                <a:ln w="50800"/>
                <a:solidFill>
                  <a:schemeClr val="bg1">
                    <a:shade val="50000"/>
                  </a:schemeClr>
                </a:solidFill>
                <a:latin typeface="Constantia" pitchFamily="18" charset="0"/>
                <a:cs typeface="Andalus" panose="02020603050405020304" pitchFamily="18" charset="-78"/>
              </a:rPr>
              <a:t>			1) </a:t>
            </a:r>
            <a:r>
              <a:rPr lang="pl-PL" sz="1500" b="1" dirty="0" smtClean="0">
                <a:ln w="50800"/>
                <a:solidFill>
                  <a:schemeClr val="bg1">
                    <a:shade val="50000"/>
                  </a:schemeClr>
                </a:solidFill>
                <a:latin typeface="Constantia" pitchFamily="18" charset="0"/>
                <a:cs typeface="Andalus" panose="02020603050405020304" pitchFamily="18" charset="-78"/>
              </a:rPr>
              <a:t>Stowarzyszenie Przyjaciół Ryczowa i Półwsi</a:t>
            </a:r>
          </a:p>
          <a:p>
            <a:pPr algn="l"/>
            <a:r>
              <a:rPr lang="pl-PL" sz="1500" b="1" dirty="0" smtClean="0">
                <a:ln w="50800"/>
                <a:solidFill>
                  <a:schemeClr val="bg1">
                    <a:shade val="50000"/>
                  </a:schemeClr>
                </a:solidFill>
                <a:latin typeface="Constantia" pitchFamily="18" charset="0"/>
                <a:cs typeface="Andalus" panose="02020603050405020304" pitchFamily="18" charset="-78"/>
              </a:rPr>
              <a:t> 2) LKS Orzeł Ryczów				2) Stowarzyszenie Rodzina </a:t>
            </a:r>
            <a:r>
              <a:rPr lang="pl-PL" sz="1500" b="1" dirty="0" err="1" smtClean="0">
                <a:ln w="50800"/>
                <a:solidFill>
                  <a:schemeClr val="bg1">
                    <a:shade val="50000"/>
                  </a:schemeClr>
                </a:solidFill>
                <a:latin typeface="Constantia" pitchFamily="18" charset="0"/>
                <a:cs typeface="Andalus" panose="02020603050405020304" pitchFamily="18" charset="-78"/>
              </a:rPr>
              <a:t>Kolpinga</a:t>
            </a:r>
            <a:endParaRPr lang="pl-PL" sz="1500" b="1" dirty="0" smtClean="0">
              <a:ln w="50800"/>
              <a:solidFill>
                <a:schemeClr val="bg1">
                  <a:shade val="50000"/>
                </a:schemeClr>
              </a:solidFill>
              <a:latin typeface="Constantia" pitchFamily="18" charset="0"/>
              <a:cs typeface="Andalus" panose="02020603050405020304" pitchFamily="18" charset="-78"/>
            </a:endParaRPr>
          </a:p>
          <a:p>
            <a:pPr algn="l"/>
            <a:r>
              <a:rPr lang="pl-PL" sz="1500" b="1" dirty="0" smtClean="0">
                <a:ln w="50800"/>
                <a:solidFill>
                  <a:schemeClr val="bg1">
                    <a:shade val="50000"/>
                  </a:schemeClr>
                </a:solidFill>
                <a:latin typeface="Constantia" pitchFamily="18" charset="0"/>
                <a:cs typeface="Andalus" panose="02020603050405020304" pitchFamily="18" charset="-78"/>
              </a:rPr>
              <a:t> 3) LKS Borowik Bachowice			3) Polski Związek Hodowców Gołębi Pocztowych</a:t>
            </a:r>
          </a:p>
          <a:p>
            <a:pPr algn="l"/>
            <a:r>
              <a:rPr lang="pl-PL" sz="1500" b="1" dirty="0" smtClean="0">
                <a:ln w="50800"/>
                <a:solidFill>
                  <a:schemeClr val="bg1">
                    <a:shade val="50000"/>
                  </a:schemeClr>
                </a:solidFill>
                <a:latin typeface="Constantia" pitchFamily="18" charset="0"/>
                <a:cs typeface="Andalus" panose="02020603050405020304" pitchFamily="18" charset="-78"/>
              </a:rPr>
              <a:t> 4) WKS Victoria Półwieś 			4) Polski Związek Wędkarski</a:t>
            </a:r>
          </a:p>
          <a:p>
            <a:pPr algn="l"/>
            <a:r>
              <a:rPr lang="pl-PL" sz="1500" b="1" dirty="0" smtClean="0">
                <a:ln w="50800"/>
                <a:solidFill>
                  <a:schemeClr val="bg1">
                    <a:shade val="50000"/>
                  </a:schemeClr>
                </a:solidFill>
                <a:latin typeface="Constantia" pitchFamily="18" charset="0"/>
                <a:cs typeface="Andalus" panose="02020603050405020304" pitchFamily="18" charset="-78"/>
              </a:rPr>
              <a:t> 5) Klub Tenisa Stołowego Victoria		5) Koło Łowieckie HUBERT</a:t>
            </a:r>
          </a:p>
          <a:p>
            <a:pPr algn="l"/>
            <a:r>
              <a:rPr lang="pl-PL" sz="1500" b="1" dirty="0" smtClean="0">
                <a:ln w="50800"/>
                <a:solidFill>
                  <a:schemeClr val="bg1">
                    <a:shade val="50000"/>
                  </a:schemeClr>
                </a:solidFill>
                <a:latin typeface="Constantia" pitchFamily="18" charset="0"/>
                <a:cs typeface="Andalus" panose="02020603050405020304" pitchFamily="18" charset="-78"/>
              </a:rPr>
              <a:t> Spytkowice				6) Gminna Orkiestra Dęta</a:t>
            </a:r>
          </a:p>
          <a:p>
            <a:pPr algn="l"/>
            <a:r>
              <a:rPr lang="pl-PL" sz="1500" b="1" dirty="0" smtClean="0">
                <a:ln w="50800"/>
                <a:solidFill>
                  <a:schemeClr val="bg1">
                    <a:shade val="50000"/>
                  </a:schemeClr>
                </a:solidFill>
                <a:latin typeface="Constantia" pitchFamily="18" charset="0"/>
                <a:cs typeface="Andalus" panose="02020603050405020304" pitchFamily="18" charset="-78"/>
              </a:rPr>
              <a:t> 6) Amatorski Klub Sportowy			7) Stowarzyszenie Jesteśmy Razem</a:t>
            </a:r>
          </a:p>
          <a:p>
            <a:pPr algn="l"/>
            <a:r>
              <a:rPr lang="pl-PL" sz="1500" b="1" dirty="0" smtClean="0">
                <a:ln w="50800"/>
                <a:solidFill>
                  <a:schemeClr val="bg1">
                    <a:shade val="50000"/>
                  </a:schemeClr>
                </a:solidFill>
                <a:latin typeface="Constantia" pitchFamily="18" charset="0"/>
                <a:cs typeface="Andalus" panose="02020603050405020304" pitchFamily="18" charset="-78"/>
              </a:rPr>
              <a:t> </a:t>
            </a:r>
            <a:r>
              <a:rPr lang="pl-PL" sz="1500" b="1" dirty="0" err="1" smtClean="0">
                <a:ln w="50800"/>
                <a:solidFill>
                  <a:schemeClr val="bg1">
                    <a:shade val="50000"/>
                  </a:schemeClr>
                </a:solidFill>
                <a:latin typeface="Constantia" pitchFamily="18" charset="0"/>
                <a:cs typeface="Andalus" panose="02020603050405020304" pitchFamily="18" charset="-78"/>
              </a:rPr>
              <a:t>SpytAktiv</a:t>
            </a:r>
            <a:r>
              <a:rPr lang="pl-PL" sz="1500" b="1" dirty="0" smtClean="0">
                <a:ln w="50800"/>
                <a:solidFill>
                  <a:schemeClr val="bg1">
                    <a:shade val="50000"/>
                  </a:schemeClr>
                </a:solidFill>
                <a:latin typeface="Constantia" pitchFamily="18" charset="0"/>
                <a:cs typeface="Andalus" panose="02020603050405020304" pitchFamily="18" charset="-78"/>
              </a:rPr>
              <a:t>					8) Towarzystwo Miłośników Ziemi </a:t>
            </a:r>
            <a:r>
              <a:rPr lang="pl-PL" sz="1500" b="1" dirty="0" err="1" smtClean="0">
                <a:ln w="50800"/>
                <a:solidFill>
                  <a:schemeClr val="bg1">
                    <a:shade val="50000"/>
                  </a:schemeClr>
                </a:solidFill>
                <a:latin typeface="Constantia" pitchFamily="18" charset="0"/>
                <a:cs typeface="Andalus" panose="02020603050405020304" pitchFamily="18" charset="-78"/>
              </a:rPr>
              <a:t>Spytkowickiej</a:t>
            </a:r>
            <a:endParaRPr lang="pl-PL" sz="1500" b="1" dirty="0" smtClean="0">
              <a:ln w="50800"/>
              <a:solidFill>
                <a:schemeClr val="bg1">
                  <a:shade val="50000"/>
                </a:schemeClr>
              </a:solidFill>
              <a:latin typeface="Constantia" pitchFamily="18" charset="0"/>
              <a:cs typeface="Andalus" panose="02020603050405020304" pitchFamily="18" charset="-78"/>
            </a:endParaRPr>
          </a:p>
          <a:p>
            <a:pPr algn="l"/>
            <a:r>
              <a:rPr lang="pl-PL" sz="1600" b="1" dirty="0" smtClean="0">
                <a:ln w="50800"/>
                <a:solidFill>
                  <a:schemeClr val="bg1">
                    <a:shade val="50000"/>
                  </a:schemeClr>
                </a:solidFill>
                <a:effectLst>
                  <a:outerShdw blurRad="38100" dist="38100" dir="2700000" algn="tl">
                    <a:srgbClr val="000000">
                      <a:alpha val="43137"/>
                    </a:srgbClr>
                  </a:outerShdw>
                </a:effectLst>
                <a:latin typeface="Constantia" pitchFamily="18" charset="0"/>
                <a:cs typeface="Andalus" panose="02020603050405020304" pitchFamily="18" charset="-78"/>
              </a:rPr>
              <a:t>Ochotnicze Straże Pożarne:	</a:t>
            </a:r>
            <a:r>
              <a:rPr lang="pl-PL" sz="1600" b="1" dirty="0" smtClean="0">
                <a:ln w="50800"/>
                <a:solidFill>
                  <a:schemeClr val="bg1">
                    <a:shade val="50000"/>
                  </a:schemeClr>
                </a:solidFill>
                <a:latin typeface="Constantia" pitchFamily="18" charset="0"/>
                <a:cs typeface="Andalus" panose="02020603050405020304" pitchFamily="18" charset="-78"/>
              </a:rPr>
              <a:t>		9)</a:t>
            </a:r>
            <a:r>
              <a:rPr lang="pl-PL" sz="1500" b="1" dirty="0" smtClean="0">
                <a:ln w="50800"/>
                <a:solidFill>
                  <a:schemeClr val="bg1">
                    <a:shade val="50000"/>
                  </a:schemeClr>
                </a:solidFill>
                <a:latin typeface="Constantia" pitchFamily="18" charset="0"/>
                <a:cs typeface="Andalus" panose="02020603050405020304" pitchFamily="18" charset="-78"/>
              </a:rPr>
              <a:t>Fundacja Pałac w Ryczowie</a:t>
            </a:r>
          </a:p>
          <a:p>
            <a:pPr algn="l"/>
            <a:r>
              <a:rPr lang="pl-PL" sz="1600" b="1" dirty="0" smtClean="0">
                <a:ln w="50800"/>
                <a:solidFill>
                  <a:schemeClr val="bg1">
                    <a:shade val="50000"/>
                  </a:schemeClr>
                </a:solidFill>
                <a:latin typeface="Constantia" pitchFamily="18" charset="0"/>
                <a:cs typeface="Andalus" panose="02020603050405020304" pitchFamily="18" charset="-78"/>
              </a:rPr>
              <a:t> 1) </a:t>
            </a:r>
            <a:r>
              <a:rPr lang="pl-PL" sz="1500" b="1" dirty="0" smtClean="0">
                <a:ln w="50800"/>
                <a:solidFill>
                  <a:schemeClr val="bg1">
                    <a:shade val="50000"/>
                  </a:schemeClr>
                </a:solidFill>
                <a:latin typeface="Constantia" pitchFamily="18" charset="0"/>
                <a:cs typeface="Andalus" panose="02020603050405020304" pitchFamily="18" charset="-78"/>
              </a:rPr>
              <a:t>OSP Spytkowice				10) Stowarzyszenie Przyjaciół o. Rudolfa Warzechy</a:t>
            </a:r>
          </a:p>
          <a:p>
            <a:pPr algn="l"/>
            <a:r>
              <a:rPr lang="pl-PL" sz="1500" b="1" dirty="0" smtClean="0">
                <a:ln w="50800"/>
                <a:solidFill>
                  <a:schemeClr val="bg1">
                    <a:shade val="50000"/>
                  </a:schemeClr>
                </a:solidFill>
                <a:latin typeface="Constantia" pitchFamily="18" charset="0"/>
                <a:cs typeface="Andalus" panose="02020603050405020304" pitchFamily="18" charset="-78"/>
              </a:rPr>
              <a:t> 2)OSP Bachowice				11) Stowarzyszenie Dać Szansę</a:t>
            </a:r>
          </a:p>
          <a:p>
            <a:pPr algn="l"/>
            <a:r>
              <a:rPr lang="pl-PL" sz="1500" b="1" dirty="0" smtClean="0">
                <a:ln w="50800"/>
                <a:solidFill>
                  <a:schemeClr val="bg1">
                    <a:shade val="50000"/>
                  </a:schemeClr>
                </a:solidFill>
                <a:latin typeface="Constantia" pitchFamily="18" charset="0"/>
                <a:cs typeface="Andalus" panose="02020603050405020304" pitchFamily="18" charset="-78"/>
              </a:rPr>
              <a:t> 3) OSP Ryczów				12) Fundacja Damy Radę</a:t>
            </a:r>
          </a:p>
          <a:p>
            <a:pPr algn="l"/>
            <a:r>
              <a:rPr lang="pl-PL" sz="1500" b="1" dirty="0" smtClean="0">
                <a:ln w="50800"/>
                <a:solidFill>
                  <a:schemeClr val="bg1">
                    <a:shade val="50000"/>
                  </a:schemeClr>
                </a:solidFill>
                <a:latin typeface="Constantia" pitchFamily="18" charset="0"/>
                <a:cs typeface="Andalus" panose="02020603050405020304" pitchFamily="18" charset="-78"/>
              </a:rPr>
              <a:t> 4)OSP Miejsce				13) Międzyszkolny Klub Kajakowy w Łączanach</a:t>
            </a:r>
          </a:p>
          <a:p>
            <a:pPr algn="l"/>
            <a:r>
              <a:rPr lang="pl-PL" sz="1500" b="1" dirty="0" smtClean="0">
                <a:ln w="50800"/>
                <a:solidFill>
                  <a:schemeClr val="bg1">
                    <a:shade val="50000"/>
                  </a:schemeClr>
                </a:solidFill>
                <a:latin typeface="Constantia" pitchFamily="18" charset="0"/>
                <a:cs typeface="Andalus" panose="02020603050405020304" pitchFamily="18" charset="-78"/>
              </a:rPr>
              <a:t> 5)OSP Półwieś	</a:t>
            </a:r>
          </a:p>
          <a:p>
            <a:pPr algn="l"/>
            <a:r>
              <a:rPr lang="pl-PL" sz="1600" b="1" dirty="0" smtClean="0">
                <a:ln w="50800"/>
                <a:solidFill>
                  <a:schemeClr val="bg1">
                    <a:shade val="50000"/>
                  </a:schemeClr>
                </a:solidFill>
                <a:effectLst>
                  <a:outerShdw blurRad="38100" dist="38100" dir="2700000" algn="tl">
                    <a:srgbClr val="000000">
                      <a:alpha val="43137"/>
                    </a:srgbClr>
                  </a:outerShdw>
                </a:effectLst>
                <a:latin typeface="Constantia" pitchFamily="18" charset="0"/>
                <a:cs typeface="Andalus" panose="02020603050405020304" pitchFamily="18" charset="-78"/>
              </a:rPr>
              <a:t>Koła Gospodyń Wiejskich:			</a:t>
            </a:r>
            <a:endParaRPr lang="pl-PL" sz="1500" b="1" dirty="0" smtClean="0">
              <a:ln w="50800"/>
              <a:solidFill>
                <a:schemeClr val="bg1">
                  <a:shade val="50000"/>
                </a:schemeClr>
              </a:solidFill>
              <a:latin typeface="Constantia" pitchFamily="18" charset="0"/>
              <a:cs typeface="Andalus" panose="02020603050405020304" pitchFamily="18" charset="-78"/>
            </a:endParaRPr>
          </a:p>
          <a:p>
            <a:pPr algn="l"/>
            <a:r>
              <a:rPr lang="pl-PL" sz="1600" b="1" dirty="0" smtClean="0">
                <a:ln w="50800"/>
                <a:solidFill>
                  <a:schemeClr val="bg1">
                    <a:shade val="50000"/>
                  </a:schemeClr>
                </a:solidFill>
                <a:latin typeface="Constantia" pitchFamily="18" charset="0"/>
                <a:cs typeface="Andalus" panose="02020603050405020304" pitchFamily="18" charset="-78"/>
              </a:rPr>
              <a:t> 1) </a:t>
            </a:r>
            <a:r>
              <a:rPr lang="pl-PL" sz="1500" b="1" dirty="0" smtClean="0">
                <a:ln w="50800"/>
                <a:solidFill>
                  <a:schemeClr val="bg1">
                    <a:shade val="50000"/>
                  </a:schemeClr>
                </a:solidFill>
                <a:latin typeface="Constantia" pitchFamily="18" charset="0"/>
                <a:cs typeface="Andalus" panose="02020603050405020304" pitchFamily="18" charset="-78"/>
              </a:rPr>
              <a:t>KGW Bachowice				</a:t>
            </a:r>
          </a:p>
          <a:p>
            <a:pPr algn="l"/>
            <a:r>
              <a:rPr lang="pl-PL" sz="1500" b="1" dirty="0" smtClean="0">
                <a:ln w="50800"/>
                <a:solidFill>
                  <a:schemeClr val="bg1">
                    <a:shade val="50000"/>
                  </a:schemeClr>
                </a:solidFill>
                <a:latin typeface="Constantia" pitchFamily="18" charset="0"/>
                <a:cs typeface="Andalus" panose="02020603050405020304" pitchFamily="18" charset="-78"/>
              </a:rPr>
              <a:t> 2) KGW Ryczów</a:t>
            </a:r>
          </a:p>
          <a:p>
            <a:pPr algn="l"/>
            <a:r>
              <a:rPr lang="pl-PL" sz="1500" b="1" dirty="0" smtClean="0">
                <a:ln w="50800"/>
                <a:solidFill>
                  <a:schemeClr val="bg1">
                    <a:shade val="50000"/>
                  </a:schemeClr>
                </a:solidFill>
                <a:latin typeface="Constantia" pitchFamily="18" charset="0"/>
                <a:cs typeface="Andalus" panose="02020603050405020304" pitchFamily="18" charset="-78"/>
              </a:rPr>
              <a:t> 3) KGW Miejsce</a:t>
            </a:r>
          </a:p>
          <a:p>
            <a:pPr algn="l"/>
            <a:r>
              <a:rPr lang="pl-PL" sz="1500" b="1" dirty="0" smtClean="0">
                <a:ln w="50800"/>
                <a:solidFill>
                  <a:schemeClr val="bg1">
                    <a:shade val="50000"/>
                  </a:schemeClr>
                </a:solidFill>
                <a:latin typeface="Constantia" pitchFamily="18" charset="0"/>
                <a:cs typeface="Andalus" panose="02020603050405020304" pitchFamily="18" charset="-78"/>
              </a:rPr>
              <a:t> 4)KGW Półwieś</a:t>
            </a:r>
          </a:p>
          <a:p>
            <a:pPr algn="l"/>
            <a:r>
              <a:rPr lang="pl-PL" sz="1500" b="1" dirty="0" smtClean="0">
                <a:ln w="50800"/>
                <a:solidFill>
                  <a:schemeClr val="bg1">
                    <a:shade val="50000"/>
                  </a:schemeClr>
                </a:solidFill>
                <a:latin typeface="Constantia" pitchFamily="18" charset="0"/>
                <a:cs typeface="Andalus" panose="02020603050405020304" pitchFamily="18" charset="-78"/>
              </a:rPr>
              <a:t> 5)</a:t>
            </a:r>
            <a:r>
              <a:rPr lang="pl-PL" sz="1500" b="1" dirty="0" err="1" smtClean="0">
                <a:ln w="50800"/>
                <a:solidFill>
                  <a:schemeClr val="bg1">
                    <a:shade val="50000"/>
                  </a:schemeClr>
                </a:solidFill>
                <a:latin typeface="Constantia" pitchFamily="18" charset="0"/>
                <a:cs typeface="Andalus" panose="02020603050405020304" pitchFamily="18" charset="-78"/>
              </a:rPr>
              <a:t>ZEiR</a:t>
            </a:r>
            <a:r>
              <a:rPr lang="pl-PL" sz="1500" b="1" dirty="0" smtClean="0">
                <a:ln w="50800"/>
                <a:solidFill>
                  <a:schemeClr val="bg1">
                    <a:shade val="50000"/>
                  </a:schemeClr>
                </a:solidFill>
                <a:latin typeface="Constantia" pitchFamily="18" charset="0"/>
                <a:cs typeface="Andalus" panose="02020603050405020304" pitchFamily="18" charset="-78"/>
              </a:rPr>
              <a:t> Spytkowice</a:t>
            </a: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endParaRPr lang="pl-PL" sz="1400" b="1" dirty="0" smtClean="0">
              <a:ln w="50800"/>
              <a:solidFill>
                <a:schemeClr val="bg1">
                  <a:shade val="50000"/>
                </a:schemeClr>
              </a:solidFill>
              <a:latin typeface="Constantia" pitchFamily="18" charset="0"/>
              <a:cs typeface="Andalus" panose="02020603050405020304" pitchFamily="18" charset="-78"/>
            </a:endParaRPr>
          </a:p>
          <a:p>
            <a:pPr algn="l"/>
            <a:r>
              <a:rPr lang="pl-PL" sz="1400" b="1" dirty="0" smtClean="0">
                <a:ln w="50800"/>
                <a:solidFill>
                  <a:schemeClr val="bg1">
                    <a:shade val="50000"/>
                  </a:schemeClr>
                </a:solidFill>
                <a:latin typeface="Constantia" pitchFamily="18" charset="0"/>
                <a:cs typeface="Andalus" panose="02020603050405020304" pitchFamily="18" charset="-78"/>
              </a:rPr>
              <a:t>	</a:t>
            </a:r>
            <a:r>
              <a:rPr lang="pl-PL" sz="4400" b="1" dirty="0" smtClean="0">
                <a:ln w="50800"/>
                <a:solidFill>
                  <a:schemeClr val="bg1">
                    <a:shade val="50000"/>
                  </a:schemeClr>
                </a:solidFill>
                <a:latin typeface="Algerian" pitchFamily="82" charset="0"/>
                <a:cs typeface="Andalus" panose="02020603050405020304" pitchFamily="18" charset="-78"/>
              </a:rPr>
              <a:t>	</a:t>
            </a:r>
            <a:endParaRPr lang="pl-PL" sz="4400" b="1" dirty="0">
              <a:ln w="50800"/>
              <a:solidFill>
                <a:schemeClr val="bg1">
                  <a:shade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xmlns="" val="1924233031"/>
      </p:ext>
    </p:extLst>
  </p:cSld>
  <p:clrMapOvr>
    <a:masterClrMapping/>
  </p:clrMapOvr>
  <p:transition spd="slow">
    <p:randomBar dir="vert"/>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75514" y="21436"/>
            <a:ext cx="8929718" cy="215264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Budżet Gminy Spytkowice</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642910" y="3286124"/>
            <a:ext cx="8062912" cy="2428892"/>
          </a:xfrm>
          <a:noFill/>
          <a:ln>
            <a:noFill/>
          </a:ln>
        </p:spPr>
        <p:txBody>
          <a:bodyPr>
            <a:normAutofit/>
          </a:bodyPr>
          <a:lstStyle/>
          <a:p>
            <a:pPr algn="l"/>
            <a:r>
              <a:rPr lang="pl-PL" dirty="0" smtClean="0">
                <a:ln w="6350">
                  <a:solidFill>
                    <a:schemeClr val="bg1"/>
                  </a:solidFill>
                </a:ln>
                <a:solidFill>
                  <a:schemeClr val="tx1"/>
                </a:solidFill>
                <a:latin typeface="Algerian" pitchFamily="82" charset="0"/>
              </a:rPr>
              <a:t>                 </a:t>
            </a:r>
          </a:p>
          <a:p>
            <a:pPr algn="l"/>
            <a:endParaRPr lang="pl-PL" sz="4400" b="1" dirty="0" smtClean="0">
              <a:ln w="6350">
                <a:solidFill>
                  <a:schemeClr val="bg1"/>
                </a:solidFill>
              </a:ln>
              <a:solidFill>
                <a:schemeClr val="tx1"/>
              </a:solidFill>
              <a:latin typeface="Algerian" pitchFamily="82" charset="0"/>
              <a:cs typeface="Andalus" panose="02020603050405020304" pitchFamily="18" charset="-78"/>
            </a:endParaRPr>
          </a:p>
          <a:p>
            <a:pPr algn="l"/>
            <a:r>
              <a:rPr lang="pl-PL" sz="4400" b="1" dirty="0" smtClean="0">
                <a:ln w="6350">
                  <a:solidFill>
                    <a:schemeClr val="bg1"/>
                  </a:solidFill>
                </a:ln>
                <a:solidFill>
                  <a:schemeClr val="tx1"/>
                </a:solidFill>
                <a:latin typeface="Algerian" pitchFamily="82" charset="0"/>
                <a:cs typeface="Andalus" panose="02020603050405020304" pitchFamily="18" charset="-78"/>
              </a:rPr>
              <a:t>	</a:t>
            </a:r>
            <a:endParaRPr lang="pl-PL" sz="4400" b="1" dirty="0">
              <a:ln w="6350">
                <a:solidFill>
                  <a:schemeClr val="bg2"/>
                </a:solidFill>
              </a:ln>
              <a:solidFill>
                <a:schemeClr val="tx1"/>
              </a:solidFill>
              <a:latin typeface="Andalus" panose="02020603050405020304" pitchFamily="18" charset="-78"/>
              <a:cs typeface="Andalus" panose="02020603050405020304" pitchFamily="18" charset="-78"/>
            </a:endParaRPr>
          </a:p>
        </p:txBody>
      </p:sp>
      <p:graphicFrame>
        <p:nvGraphicFramePr>
          <p:cNvPr id="43" name="Wykres 42"/>
          <p:cNvGraphicFramePr/>
          <p:nvPr>
            <p:extLst>
              <p:ext uri="{D42A27DB-BD31-4B8C-83A1-F6EECF244321}">
                <p14:modId xmlns:p14="http://schemas.microsoft.com/office/powerpoint/2010/main" xmlns="" val="1747046711"/>
              </p:ext>
            </p:extLst>
          </p:nvPr>
        </p:nvGraphicFramePr>
        <p:xfrm>
          <a:off x="214282" y="1844824"/>
          <a:ext cx="8715436" cy="4680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527999671"/>
      </p:ext>
    </p:extLst>
  </p:cSld>
  <p:clrMapOvr>
    <a:masterClrMapping/>
  </p:clrMapOvr>
  <p:transition spd="slow">
    <p:randomBar dir="vert"/>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75514" y="21436"/>
            <a:ext cx="8929718" cy="2152646"/>
          </a:xfrm>
        </p:spPr>
        <p:txBody>
          <a:bodyPr>
            <a:normAutofit/>
          </a:bodyPr>
          <a:lstStyle/>
          <a:p>
            <a:pPr algn="ctr"/>
            <a:r>
              <a:rPr lang="pl-PL" sz="3200" b="1" dirty="0" smtClean="0">
                <a:ln w="1905"/>
                <a:solidFill>
                  <a:srgbClr val="FF0000"/>
                </a:solidFill>
                <a:effectLst>
                  <a:outerShdw blurRad="38100" dist="38100" dir="2700000" algn="tl">
                    <a:srgbClr val="000000">
                      <a:alpha val="43137"/>
                    </a:srgbClr>
                  </a:outerShdw>
                </a:effectLst>
                <a:latin typeface="Constantia" pitchFamily="18" charset="0"/>
                <a:cs typeface="Andalus"/>
              </a:rPr>
              <a:t>Dane statystyczne Gminy Spytkowice</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642910" y="3286124"/>
            <a:ext cx="8062912" cy="2428892"/>
          </a:xfrm>
          <a:noFill/>
          <a:ln>
            <a:noFill/>
          </a:ln>
        </p:spPr>
        <p:txBody>
          <a:bodyPr>
            <a:normAutofit/>
          </a:bodyPr>
          <a:lstStyle/>
          <a:p>
            <a:pPr algn="l"/>
            <a:r>
              <a:rPr lang="pl-PL" dirty="0" smtClean="0">
                <a:ln w="6350">
                  <a:solidFill>
                    <a:schemeClr val="bg1"/>
                  </a:solidFill>
                </a:ln>
                <a:solidFill>
                  <a:schemeClr val="tx1"/>
                </a:solidFill>
                <a:latin typeface="Algerian" pitchFamily="82" charset="0"/>
              </a:rPr>
              <a:t>                 </a:t>
            </a:r>
          </a:p>
          <a:p>
            <a:pPr algn="l"/>
            <a:endParaRPr lang="pl-PL" sz="4400" b="1" dirty="0" smtClean="0">
              <a:ln w="6350">
                <a:solidFill>
                  <a:schemeClr val="bg1"/>
                </a:solidFill>
              </a:ln>
              <a:solidFill>
                <a:schemeClr val="tx1"/>
              </a:solidFill>
              <a:latin typeface="Algerian" pitchFamily="82" charset="0"/>
              <a:cs typeface="Andalus" panose="02020603050405020304" pitchFamily="18" charset="-78"/>
            </a:endParaRPr>
          </a:p>
          <a:p>
            <a:pPr algn="l"/>
            <a:r>
              <a:rPr lang="pl-PL" sz="4400" b="1" dirty="0" smtClean="0">
                <a:ln w="6350">
                  <a:solidFill>
                    <a:schemeClr val="bg1"/>
                  </a:solidFill>
                </a:ln>
                <a:solidFill>
                  <a:schemeClr val="tx1"/>
                </a:solidFill>
                <a:latin typeface="Algerian" pitchFamily="82" charset="0"/>
                <a:cs typeface="Andalus" panose="02020603050405020304" pitchFamily="18" charset="-78"/>
              </a:rPr>
              <a:t>	</a:t>
            </a:r>
            <a:endParaRPr lang="pl-PL" sz="4400" b="1" dirty="0">
              <a:ln w="6350">
                <a:solidFill>
                  <a:schemeClr val="bg2"/>
                </a:solidFill>
              </a:ln>
              <a:solidFill>
                <a:schemeClr val="tx1"/>
              </a:solidFill>
              <a:latin typeface="Andalus" panose="02020603050405020304" pitchFamily="18" charset="-78"/>
              <a:cs typeface="Andalus" panose="02020603050405020304" pitchFamily="18" charset="-78"/>
            </a:endParaRPr>
          </a:p>
        </p:txBody>
      </p:sp>
      <p:graphicFrame>
        <p:nvGraphicFramePr>
          <p:cNvPr id="2" name="Tabela 1"/>
          <p:cNvGraphicFramePr>
            <a:graphicFrameLocks noGrp="1"/>
          </p:cNvGraphicFramePr>
          <p:nvPr>
            <p:extLst>
              <p:ext uri="{D42A27DB-BD31-4B8C-83A1-F6EECF244321}">
                <p14:modId xmlns:p14="http://schemas.microsoft.com/office/powerpoint/2010/main" xmlns="" val="3675916815"/>
              </p:ext>
            </p:extLst>
          </p:nvPr>
        </p:nvGraphicFramePr>
        <p:xfrm>
          <a:off x="1000100" y="2428868"/>
          <a:ext cx="7308519" cy="2189580"/>
        </p:xfrm>
        <a:graphic>
          <a:graphicData uri="http://schemas.openxmlformats.org/drawingml/2006/table">
            <a:tbl>
              <a:tblPr firstRow="1" bandRow="1">
                <a:tableStyleId>{327F97BB-C833-4FB7-BDE5-3F7075034690}</a:tableStyleId>
              </a:tblPr>
              <a:tblGrid>
                <a:gridCol w="3132223"/>
                <a:gridCol w="1044074"/>
                <a:gridCol w="1044074"/>
                <a:gridCol w="1044074"/>
                <a:gridCol w="1044074"/>
              </a:tblGrid>
              <a:tr h="642942">
                <a:tc>
                  <a:txBody>
                    <a:bodyPr/>
                    <a:lstStyle/>
                    <a:p>
                      <a:pPr algn="ctr"/>
                      <a:r>
                        <a:rPr lang="pl-PL" dirty="0" smtClean="0"/>
                        <a:t>Rok</a:t>
                      </a:r>
                      <a:endParaRPr lang="pl-PL" dirty="0"/>
                    </a:p>
                  </a:txBody>
                  <a:tcPr/>
                </a:tc>
                <a:tc>
                  <a:txBody>
                    <a:bodyPr/>
                    <a:lstStyle/>
                    <a:p>
                      <a:pPr algn="ctr"/>
                      <a:r>
                        <a:rPr lang="pl-PL" dirty="0" smtClean="0"/>
                        <a:t>1990</a:t>
                      </a:r>
                      <a:endParaRPr lang="pl-PL" dirty="0"/>
                    </a:p>
                  </a:txBody>
                  <a:tcPr/>
                </a:tc>
                <a:tc>
                  <a:txBody>
                    <a:bodyPr/>
                    <a:lstStyle/>
                    <a:p>
                      <a:pPr algn="ctr"/>
                      <a:r>
                        <a:rPr lang="pl-PL" dirty="0" smtClean="0"/>
                        <a:t>2000</a:t>
                      </a:r>
                      <a:endParaRPr lang="pl-PL" dirty="0"/>
                    </a:p>
                  </a:txBody>
                  <a:tcPr/>
                </a:tc>
                <a:tc>
                  <a:txBody>
                    <a:bodyPr/>
                    <a:lstStyle/>
                    <a:p>
                      <a:pPr algn="ctr"/>
                      <a:r>
                        <a:rPr lang="pl-PL" dirty="0" smtClean="0"/>
                        <a:t>2010</a:t>
                      </a:r>
                      <a:endParaRPr lang="pl-PL" dirty="0"/>
                    </a:p>
                  </a:txBody>
                  <a:tcPr/>
                </a:tc>
                <a:tc>
                  <a:txBody>
                    <a:bodyPr/>
                    <a:lstStyle/>
                    <a:p>
                      <a:pPr algn="ctr"/>
                      <a:r>
                        <a:rPr lang="pl-PL" dirty="0" smtClean="0"/>
                        <a:t>2015</a:t>
                      </a:r>
                    </a:p>
                    <a:p>
                      <a:pPr algn="ctr"/>
                      <a:r>
                        <a:rPr lang="pl-PL" sz="1000" b="0" dirty="0" smtClean="0"/>
                        <a:t>(stan</a:t>
                      </a:r>
                      <a:r>
                        <a:rPr lang="pl-PL" sz="1000" b="0" baseline="0" dirty="0" smtClean="0"/>
                        <a:t> na 23.09.2015)</a:t>
                      </a:r>
                      <a:endParaRPr lang="pl-PL" sz="1000" b="0" dirty="0"/>
                    </a:p>
                  </a:txBody>
                  <a:tcPr/>
                </a:tc>
              </a:tr>
              <a:tr h="506340">
                <a:tc>
                  <a:txBody>
                    <a:bodyPr/>
                    <a:lstStyle/>
                    <a:p>
                      <a:pPr algn="ctr"/>
                      <a:r>
                        <a:rPr lang="pl-PL" dirty="0" smtClean="0"/>
                        <a:t>Ludność</a:t>
                      </a:r>
                      <a:endParaRPr lang="pl-PL" dirty="0"/>
                    </a:p>
                  </a:txBody>
                  <a:tcPr/>
                </a:tc>
                <a:tc>
                  <a:txBody>
                    <a:bodyPr/>
                    <a:lstStyle/>
                    <a:p>
                      <a:pPr algn="ctr"/>
                      <a:r>
                        <a:rPr lang="pl-PL" dirty="0" smtClean="0"/>
                        <a:t>8679</a:t>
                      </a:r>
                      <a:endParaRPr lang="pl-PL" dirty="0"/>
                    </a:p>
                  </a:txBody>
                  <a:tcPr/>
                </a:tc>
                <a:tc>
                  <a:txBody>
                    <a:bodyPr/>
                    <a:lstStyle/>
                    <a:p>
                      <a:pPr algn="ctr"/>
                      <a:r>
                        <a:rPr lang="pl-PL" dirty="0" smtClean="0"/>
                        <a:t>9093</a:t>
                      </a:r>
                      <a:endParaRPr lang="pl-PL" dirty="0"/>
                    </a:p>
                  </a:txBody>
                  <a:tcPr/>
                </a:tc>
                <a:tc>
                  <a:txBody>
                    <a:bodyPr/>
                    <a:lstStyle/>
                    <a:p>
                      <a:pPr algn="ctr"/>
                      <a:r>
                        <a:rPr lang="pl-PL" dirty="0" smtClean="0"/>
                        <a:t>10049</a:t>
                      </a:r>
                      <a:endParaRPr lang="pl-PL" dirty="0"/>
                    </a:p>
                  </a:txBody>
                  <a:tcPr/>
                </a:tc>
                <a:tc>
                  <a:txBody>
                    <a:bodyPr/>
                    <a:lstStyle/>
                    <a:p>
                      <a:pPr algn="ctr"/>
                      <a:r>
                        <a:rPr lang="pl-PL" dirty="0" smtClean="0"/>
                        <a:t>10225</a:t>
                      </a:r>
                      <a:endParaRPr lang="pl-PL" dirty="0"/>
                    </a:p>
                  </a:txBody>
                  <a:tcPr/>
                </a:tc>
              </a:tr>
              <a:tr h="506340">
                <a:tc>
                  <a:txBody>
                    <a:bodyPr/>
                    <a:lstStyle/>
                    <a:p>
                      <a:pPr algn="ctr"/>
                      <a:r>
                        <a:rPr lang="pl-PL" dirty="0" smtClean="0"/>
                        <a:t>Podmioty</a:t>
                      </a:r>
                      <a:r>
                        <a:rPr lang="pl-PL" baseline="0" dirty="0" smtClean="0"/>
                        <a:t> gospodarcze</a:t>
                      </a:r>
                      <a:endParaRPr lang="pl-PL" dirty="0"/>
                    </a:p>
                  </a:txBody>
                  <a:tcPr/>
                </a:tc>
                <a:tc>
                  <a:txBody>
                    <a:bodyPr/>
                    <a:lstStyle/>
                    <a:p>
                      <a:pPr algn="ctr"/>
                      <a:r>
                        <a:rPr lang="pl-PL" dirty="0" smtClean="0"/>
                        <a:t>268</a:t>
                      </a:r>
                      <a:endParaRPr lang="pl-PL" dirty="0"/>
                    </a:p>
                  </a:txBody>
                  <a:tcPr/>
                </a:tc>
                <a:tc>
                  <a:txBody>
                    <a:bodyPr/>
                    <a:lstStyle/>
                    <a:p>
                      <a:pPr algn="ctr"/>
                      <a:r>
                        <a:rPr lang="pl-PL" dirty="0" smtClean="0"/>
                        <a:t>524</a:t>
                      </a:r>
                      <a:endParaRPr lang="pl-PL" dirty="0"/>
                    </a:p>
                  </a:txBody>
                  <a:tcPr/>
                </a:tc>
                <a:tc>
                  <a:txBody>
                    <a:bodyPr/>
                    <a:lstStyle/>
                    <a:p>
                      <a:pPr algn="ctr"/>
                      <a:r>
                        <a:rPr lang="pl-PL" dirty="0" smtClean="0"/>
                        <a:t>623</a:t>
                      </a:r>
                      <a:endParaRPr lang="pl-PL" dirty="0"/>
                    </a:p>
                  </a:txBody>
                  <a:tcPr/>
                </a:tc>
                <a:tc>
                  <a:txBody>
                    <a:bodyPr/>
                    <a:lstStyle/>
                    <a:p>
                      <a:pPr algn="ctr"/>
                      <a:r>
                        <a:rPr lang="pl-PL" dirty="0" smtClean="0"/>
                        <a:t>682</a:t>
                      </a:r>
                      <a:endParaRPr lang="pl-PL" dirty="0"/>
                    </a:p>
                  </a:txBody>
                  <a:tcPr/>
                </a:tc>
              </a:tr>
              <a:tr h="506340">
                <a:tc>
                  <a:txBody>
                    <a:bodyPr/>
                    <a:lstStyle/>
                    <a:p>
                      <a:pPr algn="ctr"/>
                      <a:r>
                        <a:rPr lang="pl-PL" dirty="0" smtClean="0"/>
                        <a:t>Budynki</a:t>
                      </a:r>
                      <a:endParaRPr lang="pl-PL" dirty="0"/>
                    </a:p>
                  </a:txBody>
                  <a:tcPr/>
                </a:tc>
                <a:tc>
                  <a:txBody>
                    <a:bodyPr/>
                    <a:lstStyle/>
                    <a:p>
                      <a:pPr algn="ctr"/>
                      <a:r>
                        <a:rPr lang="pl-PL" dirty="0" smtClean="0"/>
                        <a:t>2190</a:t>
                      </a:r>
                      <a:endParaRPr lang="pl-PL" dirty="0"/>
                    </a:p>
                  </a:txBody>
                  <a:tcPr/>
                </a:tc>
                <a:tc>
                  <a:txBody>
                    <a:bodyPr/>
                    <a:lstStyle/>
                    <a:p>
                      <a:pPr algn="ctr"/>
                      <a:r>
                        <a:rPr lang="pl-PL" dirty="0" smtClean="0"/>
                        <a:t>2300</a:t>
                      </a:r>
                      <a:endParaRPr lang="pl-PL" dirty="0"/>
                    </a:p>
                  </a:txBody>
                  <a:tcPr/>
                </a:tc>
                <a:tc>
                  <a:txBody>
                    <a:bodyPr/>
                    <a:lstStyle/>
                    <a:p>
                      <a:pPr algn="ctr"/>
                      <a:r>
                        <a:rPr lang="pl-PL" dirty="0" smtClean="0"/>
                        <a:t>2528</a:t>
                      </a:r>
                      <a:endParaRPr lang="pl-PL" dirty="0"/>
                    </a:p>
                  </a:txBody>
                  <a:tcPr/>
                </a:tc>
                <a:tc>
                  <a:txBody>
                    <a:bodyPr/>
                    <a:lstStyle/>
                    <a:p>
                      <a:pPr algn="ctr"/>
                      <a:r>
                        <a:rPr lang="pl-PL" dirty="0" smtClean="0"/>
                        <a:t>2649</a:t>
                      </a:r>
                      <a:endParaRPr lang="pl-PL" dirty="0"/>
                    </a:p>
                  </a:txBody>
                  <a:tcPr/>
                </a:tc>
              </a:tr>
            </a:tbl>
          </a:graphicData>
        </a:graphic>
      </p:graphicFrame>
    </p:spTree>
    <p:extLst>
      <p:ext uri="{BB962C8B-B14F-4D97-AF65-F5344CB8AC3E}">
        <p14:creationId xmlns:p14="http://schemas.microsoft.com/office/powerpoint/2010/main" xmlns="" val="1924233031"/>
      </p:ext>
    </p:extLst>
  </p:cSld>
  <p:clrMapOvr>
    <a:masterClrMapping/>
  </p:clrMapOvr>
  <p:transition spd="slow">
    <p:randomBar dir="vert"/>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75514" y="21436"/>
            <a:ext cx="8782766" cy="3193250"/>
          </a:xfrm>
        </p:spPr>
        <p:txBody>
          <a:bodyPr>
            <a:normAutofit/>
          </a:bodyPr>
          <a:lstStyle/>
          <a:p>
            <a:pPr algn="ctr"/>
            <a:r>
              <a:rPr lang="pl-PL" sz="6600" b="1" dirty="0" smtClean="0">
                <a:ln w="1905"/>
                <a:solidFill>
                  <a:srgbClr val="FF0000"/>
                </a:solidFill>
                <a:effectLst>
                  <a:outerShdw blurRad="38100" dist="38100" dir="2700000" algn="tl">
                    <a:srgbClr val="000000">
                      <a:alpha val="43137"/>
                    </a:srgbClr>
                  </a:outerShdw>
                </a:effectLst>
                <a:latin typeface="Constantia" pitchFamily="18" charset="0"/>
                <a:cs typeface="Andalus"/>
              </a:rPr>
              <a:t>Polska </a:t>
            </a:r>
            <a:br>
              <a:rPr lang="pl-PL" sz="6600" b="1" dirty="0" smtClean="0">
                <a:ln w="1905"/>
                <a:solidFill>
                  <a:srgbClr val="FF0000"/>
                </a:solidFill>
                <a:effectLst>
                  <a:outerShdw blurRad="38100" dist="38100" dir="2700000" algn="tl">
                    <a:srgbClr val="000000">
                      <a:alpha val="43137"/>
                    </a:srgbClr>
                  </a:outerShdw>
                </a:effectLst>
                <a:latin typeface="Constantia" pitchFamily="18" charset="0"/>
                <a:cs typeface="Andalus"/>
              </a:rPr>
            </a:br>
            <a:r>
              <a:rPr lang="pl-PL" sz="6600" b="1" dirty="0" smtClean="0">
                <a:ln w="1905"/>
                <a:solidFill>
                  <a:srgbClr val="FF0000"/>
                </a:solidFill>
                <a:effectLst>
                  <a:outerShdw blurRad="38100" dist="38100" dir="2700000" algn="tl">
                    <a:srgbClr val="000000">
                      <a:alpha val="43137"/>
                    </a:srgbClr>
                  </a:outerShdw>
                </a:effectLst>
                <a:latin typeface="Constantia" pitchFamily="18" charset="0"/>
                <a:cs typeface="Andalus"/>
              </a:rPr>
              <a:t>w Unii Europejskiej</a:t>
            </a: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642910" y="3286124"/>
            <a:ext cx="8062912" cy="2428892"/>
          </a:xfrm>
          <a:noFill/>
          <a:ln>
            <a:noFill/>
          </a:ln>
        </p:spPr>
        <p:txBody>
          <a:bodyPr>
            <a:normAutofit/>
          </a:bodyPr>
          <a:lstStyle/>
          <a:p>
            <a:pPr algn="l"/>
            <a:r>
              <a:rPr lang="pl-PL" dirty="0" smtClean="0">
                <a:ln w="6350">
                  <a:solidFill>
                    <a:schemeClr val="bg1"/>
                  </a:solidFill>
                </a:ln>
                <a:solidFill>
                  <a:schemeClr val="tx1"/>
                </a:solidFill>
                <a:latin typeface="Algerian" pitchFamily="82" charset="0"/>
              </a:rPr>
              <a:t>                 </a:t>
            </a:r>
          </a:p>
          <a:p>
            <a:pPr algn="l"/>
            <a:endParaRPr lang="pl-PL" sz="4400" b="1" dirty="0" smtClean="0">
              <a:ln w="6350">
                <a:solidFill>
                  <a:schemeClr val="bg1"/>
                </a:solidFill>
              </a:ln>
              <a:solidFill>
                <a:schemeClr val="tx1"/>
              </a:solidFill>
              <a:latin typeface="Algerian" pitchFamily="82" charset="0"/>
              <a:cs typeface="Andalus" panose="02020603050405020304" pitchFamily="18" charset="-78"/>
            </a:endParaRPr>
          </a:p>
          <a:p>
            <a:pPr algn="l"/>
            <a:r>
              <a:rPr lang="pl-PL" sz="4400" b="1" dirty="0" smtClean="0">
                <a:ln w="6350">
                  <a:solidFill>
                    <a:schemeClr val="bg1"/>
                  </a:solidFill>
                </a:ln>
                <a:solidFill>
                  <a:schemeClr val="tx1"/>
                </a:solidFill>
                <a:latin typeface="Algerian" pitchFamily="82" charset="0"/>
                <a:cs typeface="Andalus" panose="02020603050405020304" pitchFamily="18" charset="-78"/>
              </a:rPr>
              <a:t>	</a:t>
            </a:r>
            <a:endParaRPr lang="pl-PL" sz="4400" b="1" dirty="0">
              <a:ln w="6350">
                <a:solidFill>
                  <a:schemeClr val="bg2"/>
                </a:solidFill>
              </a:ln>
              <a:solidFill>
                <a:schemeClr val="tx1"/>
              </a:solidFill>
              <a:latin typeface="Andalus" panose="02020603050405020304" pitchFamily="18" charset="-78"/>
              <a:cs typeface="Andalus" panose="02020603050405020304" pitchFamily="18" charset="-78"/>
            </a:endParaRPr>
          </a:p>
        </p:txBody>
      </p:sp>
      <p:pic>
        <p:nvPicPr>
          <p:cNvPr id="7" name="Obraz 6" descr="polska w unii.jpg"/>
          <p:cNvPicPr>
            <a:picLocks noChangeAspect="1"/>
          </p:cNvPicPr>
          <p:nvPr/>
        </p:nvPicPr>
        <p:blipFill>
          <a:blip r:embed="rId2"/>
          <a:stretch>
            <a:fillRect/>
          </a:stretch>
        </p:blipFill>
        <p:spPr>
          <a:xfrm>
            <a:off x="2000232" y="3071810"/>
            <a:ext cx="5214942" cy="2933405"/>
          </a:xfrm>
          <a:prstGeom prst="rect">
            <a:avLst/>
          </a:prstGeom>
        </p:spPr>
      </p:pic>
    </p:spTree>
    <p:extLst>
      <p:ext uri="{BB962C8B-B14F-4D97-AF65-F5344CB8AC3E}">
        <p14:creationId xmlns:p14="http://schemas.microsoft.com/office/powerpoint/2010/main" xmlns="" val="1527999671"/>
      </p:ext>
    </p:extLst>
  </p:cSld>
  <p:clrMapOvr>
    <a:masterClrMapping/>
  </p:clrMapOvr>
  <p:transition spd="slow">
    <p:randomBar dir="vert"/>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75514" y="21436"/>
            <a:ext cx="8929718" cy="3550440"/>
          </a:xfrm>
        </p:spPr>
        <p:txBody>
          <a:bodyPr>
            <a:normAutofit/>
          </a:bodyPr>
          <a:lstStyle/>
          <a:p>
            <a:pPr algn="ct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785786" y="357166"/>
            <a:ext cx="7858180" cy="5715040"/>
          </a:xfrm>
          <a:noFill/>
          <a:ln>
            <a:noFill/>
          </a:ln>
        </p:spPr>
        <p:txBody>
          <a:bodyPr>
            <a:normAutofit fontScale="62500" lnSpcReduction="20000"/>
            <a:scene3d>
              <a:camera prst="orthographicFront"/>
              <a:lightRig rig="balanced" dir="t">
                <a:rot lat="0" lon="0" rev="2100000"/>
              </a:lightRig>
            </a:scene3d>
            <a:sp3d extrusionH="57150" prstMaterial="metal">
              <a:bevelT w="38100" h="25400"/>
              <a:contourClr>
                <a:schemeClr val="bg2"/>
              </a:contourClr>
            </a:sp3d>
          </a:bodyPr>
          <a:lstStyle/>
          <a:p>
            <a:pPr algn="just"/>
            <a:r>
              <a:rPr lang="pl-PL" b="1" dirty="0" smtClean="0">
                <a:ln w="50800"/>
                <a:solidFill>
                  <a:schemeClr val="bg1">
                    <a:shade val="50000"/>
                  </a:schemeClr>
                </a:solidFill>
                <a:latin typeface="Constantia" pitchFamily="18" charset="0"/>
              </a:rPr>
              <a:t>	</a:t>
            </a:r>
          </a:p>
          <a:p>
            <a:pPr algn="just"/>
            <a:r>
              <a:rPr lang="pl-PL" b="1" dirty="0" smtClean="0">
                <a:ln w="50800"/>
                <a:solidFill>
                  <a:schemeClr val="bg1">
                    <a:shade val="50000"/>
                  </a:schemeClr>
                </a:solidFill>
                <a:latin typeface="Constantia" pitchFamily="18" charset="0"/>
              </a:rPr>
              <a:t>	</a:t>
            </a:r>
            <a:r>
              <a:rPr lang="pl-PL" sz="3600" b="1" dirty="0" smtClean="0">
                <a:ln w="50800"/>
                <a:solidFill>
                  <a:schemeClr val="bg1">
                    <a:shade val="50000"/>
                  </a:schemeClr>
                </a:solidFill>
                <a:latin typeface="Constantia" pitchFamily="18" charset="0"/>
              </a:rPr>
              <a:t>Polska została członkiem Unii Europejskiej od</a:t>
            </a:r>
            <a:br>
              <a:rPr lang="pl-PL" sz="3600" b="1" dirty="0" smtClean="0">
                <a:ln w="50800"/>
                <a:solidFill>
                  <a:schemeClr val="bg1">
                    <a:shade val="50000"/>
                  </a:schemeClr>
                </a:solidFill>
                <a:latin typeface="Constantia" pitchFamily="18" charset="0"/>
              </a:rPr>
            </a:br>
            <a:r>
              <a:rPr lang="pl-PL" sz="3600" b="1" dirty="0" smtClean="0">
                <a:ln w="50800"/>
                <a:solidFill>
                  <a:schemeClr val="bg1">
                    <a:shade val="50000"/>
                  </a:schemeClr>
                </a:solidFill>
                <a:latin typeface="Constantia" pitchFamily="18" charset="0"/>
              </a:rPr>
              <a:t>1 maja 2004 na mocy tzw. Traktatu akcesyjnego podpisanego 16 kwietnia 2003 r. w Atenach będącego prawną podstawą przystąpienia Polski do Unii Europejskiej. Dzięki tej decyzji w naszym kraju nastąpił skok rozwojowy, który doprowadził do zmian społecznych, gospodarczych i kulturowych. Efektem tego jest widoczna poprawa standardu życia Polaków, łatwy dostęp do wielu dóbr, duże możliwości rozwojowe oraz wiele innych innowacji, które wpływają na komfort naszego życia.</a:t>
            </a:r>
          </a:p>
          <a:p>
            <a:pPr algn="just"/>
            <a:r>
              <a:rPr lang="pl-PL" sz="3600" b="1" dirty="0" smtClean="0">
                <a:ln w="50800"/>
                <a:solidFill>
                  <a:schemeClr val="bg1">
                    <a:shade val="50000"/>
                  </a:schemeClr>
                </a:solidFill>
                <a:latin typeface="Constantia" pitchFamily="18" charset="0"/>
              </a:rPr>
              <a:t>	Członkostwo Polski w Unii Europejskiej znakomicie wykorzystała również Gmina Spytkowice. Większość z przedstawionych w tej prezentacji inwestycji było finansowanych ze środków unijnych</a:t>
            </a:r>
            <a:r>
              <a:rPr lang="pl-PL" sz="3600" b="1" dirty="0">
                <a:ln w="50800"/>
                <a:solidFill>
                  <a:schemeClr val="bg1">
                    <a:shade val="50000"/>
                  </a:schemeClr>
                </a:solidFill>
                <a:latin typeface="Constantia" pitchFamily="18" charset="0"/>
              </a:rPr>
              <a:t>.</a:t>
            </a:r>
            <a:r>
              <a:rPr lang="pl-PL" sz="3600" b="1" dirty="0" smtClean="0">
                <a:ln w="50800"/>
                <a:solidFill>
                  <a:schemeClr val="bg1">
                    <a:shade val="50000"/>
                  </a:schemeClr>
                </a:solidFill>
                <a:latin typeface="Constantia" pitchFamily="18" charset="0"/>
              </a:rPr>
              <a:t> </a:t>
            </a:r>
          </a:p>
          <a:p>
            <a:pPr algn="just"/>
            <a:endParaRPr lang="pl-PL" sz="4400" b="1" dirty="0">
              <a:ln w="50800"/>
              <a:solidFill>
                <a:schemeClr val="bg1">
                  <a:shade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xmlns="" val="1527999671"/>
      </p:ext>
    </p:extLst>
  </p:cSld>
  <p:clrMapOvr>
    <a:masterClrMapping/>
  </p:clrMapOvr>
  <p:transition spd="slow">
    <p:randomBar dir="vert"/>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75514" y="21436"/>
            <a:ext cx="8929718" cy="3550440"/>
          </a:xfrm>
        </p:spPr>
        <p:txBody>
          <a:bodyPr>
            <a:normAutofit/>
          </a:bodyPr>
          <a:lstStyle/>
          <a:p>
            <a:pPr algn="ct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500034" y="357166"/>
            <a:ext cx="8143932" cy="5715040"/>
          </a:xfrm>
          <a:noFill/>
          <a:ln>
            <a:no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ctr"/>
            <a:r>
              <a:rPr lang="pl-PL" b="1" dirty="0" smtClean="0">
                <a:ln w="50800"/>
                <a:solidFill>
                  <a:schemeClr val="bg1">
                    <a:shade val="50000"/>
                  </a:schemeClr>
                </a:solidFill>
                <a:latin typeface="Constantia" pitchFamily="18" charset="0"/>
              </a:rPr>
              <a:t>Suma środków pozyskanych </a:t>
            </a:r>
            <a:br>
              <a:rPr lang="pl-PL" b="1" dirty="0" smtClean="0">
                <a:ln w="50800"/>
                <a:solidFill>
                  <a:schemeClr val="bg1">
                    <a:shade val="50000"/>
                  </a:schemeClr>
                </a:solidFill>
                <a:latin typeface="Constantia" pitchFamily="18" charset="0"/>
              </a:rPr>
            </a:br>
            <a:r>
              <a:rPr lang="pl-PL" b="1" dirty="0" smtClean="0">
                <a:ln w="50800"/>
                <a:solidFill>
                  <a:schemeClr val="bg1">
                    <a:shade val="50000"/>
                  </a:schemeClr>
                </a:solidFill>
                <a:latin typeface="Constantia" pitchFamily="18" charset="0"/>
              </a:rPr>
              <a:t>z Unii Europejskiej to:</a:t>
            </a:r>
            <a:endParaRPr lang="pl-PL" sz="4400" b="1" dirty="0" smtClean="0">
              <a:ln w="50800"/>
              <a:solidFill>
                <a:schemeClr val="bg1">
                  <a:shade val="50000"/>
                </a:schemeClr>
              </a:solidFill>
              <a:latin typeface="Algerian" pitchFamily="82" charset="0"/>
              <a:cs typeface="Andalus" panose="02020603050405020304" pitchFamily="18" charset="-78"/>
            </a:endParaRPr>
          </a:p>
          <a:p>
            <a:pPr algn="ctr"/>
            <a:endParaRPr lang="pl-PL" sz="4400" b="1" dirty="0" smtClean="0">
              <a:ln w="50800"/>
              <a:solidFill>
                <a:schemeClr val="bg1">
                  <a:shade val="50000"/>
                </a:schemeClr>
              </a:solidFill>
              <a:latin typeface="Algerian" pitchFamily="82" charset="0"/>
              <a:cs typeface="Andalus" panose="02020603050405020304" pitchFamily="18" charset="-78"/>
            </a:endParaRPr>
          </a:p>
          <a:p>
            <a:pPr algn="ctr"/>
            <a:endParaRPr lang="pl-PL" sz="4400" b="1" dirty="0" smtClean="0">
              <a:ln w="50800"/>
              <a:solidFill>
                <a:schemeClr val="bg1">
                  <a:shade val="50000"/>
                </a:schemeClr>
              </a:solidFill>
              <a:latin typeface="Algerian" pitchFamily="82" charset="0"/>
              <a:cs typeface="Andalus" panose="02020603050405020304" pitchFamily="18" charset="-78"/>
            </a:endParaRPr>
          </a:p>
          <a:p>
            <a:pPr algn="ctr"/>
            <a:r>
              <a:rPr lang="pl-PL" sz="7200" b="1" dirty="0" smtClean="0">
                <a:ln w="50800"/>
                <a:solidFill>
                  <a:schemeClr val="bg1">
                    <a:shade val="50000"/>
                  </a:schemeClr>
                </a:solidFill>
                <a:latin typeface="Constantia" pitchFamily="18" charset="0"/>
                <a:cs typeface="Andalus" panose="02020603050405020304" pitchFamily="18" charset="-78"/>
              </a:rPr>
              <a:t>10 976 061,41 zł</a:t>
            </a:r>
          </a:p>
        </p:txBody>
      </p:sp>
    </p:spTree>
    <p:extLst>
      <p:ext uri="{BB962C8B-B14F-4D97-AF65-F5344CB8AC3E}">
        <p14:creationId xmlns:p14="http://schemas.microsoft.com/office/powerpoint/2010/main" xmlns="" val="1527999671"/>
      </p:ext>
    </p:extLst>
  </p:cSld>
  <p:clrMapOvr>
    <a:masterClrMapping/>
  </p:clrMapOvr>
  <p:transition spd="slow">
    <p:randomBar dir="vert"/>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75514" y="21436"/>
            <a:ext cx="8929718" cy="3550440"/>
          </a:xfrm>
        </p:spPr>
        <p:txBody>
          <a:bodyPr>
            <a:normAutofit/>
          </a:bodyPr>
          <a:lstStyle/>
          <a:p>
            <a:pPr algn="ctr"/>
            <a:r>
              <a:rPr lang="pl-PL" sz="3200" b="1" dirty="0" smtClean="0">
                <a:solidFill>
                  <a:srgbClr val="FF0000"/>
                </a:solidFill>
                <a:latin typeface="Constantia" pitchFamily="18" charset="0"/>
                <a:cs typeface="Andalus"/>
              </a:rPr>
              <a:t/>
            </a:r>
            <a:br>
              <a:rPr lang="pl-PL" sz="3200" b="1" dirty="0" smtClean="0">
                <a:solidFill>
                  <a:srgbClr val="FF0000"/>
                </a:solidFill>
                <a:latin typeface="Constantia" pitchFamily="18" charset="0"/>
                <a:cs typeface="Andalus"/>
              </a:rPr>
            </a:br>
            <a:endParaRPr lang="pl-PL" sz="3200" b="1" dirty="0">
              <a:solidFill>
                <a:srgbClr val="FF0000"/>
              </a:solidFill>
              <a:latin typeface="Constantia" pitchFamily="18" charset="0"/>
              <a:cs typeface="Andalus"/>
            </a:endParaRPr>
          </a:p>
        </p:txBody>
      </p:sp>
      <p:sp>
        <p:nvSpPr>
          <p:cNvPr id="5" name="Podtytuł 4"/>
          <p:cNvSpPr>
            <a:spLocks noGrp="1"/>
          </p:cNvSpPr>
          <p:nvPr>
            <p:ph type="subTitle" idx="1"/>
          </p:nvPr>
        </p:nvSpPr>
        <p:spPr>
          <a:xfrm>
            <a:off x="500034" y="357166"/>
            <a:ext cx="8143932" cy="6500834"/>
          </a:xfrm>
          <a:noFill/>
          <a:ln>
            <a:no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just"/>
            <a:r>
              <a:rPr lang="pl-PL" b="1" dirty="0" smtClean="0">
                <a:ln w="50800"/>
                <a:solidFill>
                  <a:schemeClr val="bg1">
                    <a:shade val="50000"/>
                  </a:schemeClr>
                </a:solidFill>
                <a:latin typeface="Constantia" pitchFamily="18" charset="0"/>
              </a:rPr>
              <a:t>	Środki pozyskane z Unii Europejskiej</a:t>
            </a:r>
            <a:endParaRPr lang="pl-PL" sz="4400" b="1" dirty="0" smtClean="0">
              <a:ln w="50800"/>
              <a:solidFill>
                <a:schemeClr val="bg1">
                  <a:shade val="50000"/>
                </a:schemeClr>
              </a:solidFill>
              <a:latin typeface="Algerian" pitchFamily="82" charset="0"/>
              <a:cs typeface="Andalus" panose="02020603050405020304" pitchFamily="18" charset="-78"/>
            </a:endParaRPr>
          </a:p>
          <a:p>
            <a:pPr algn="l"/>
            <a:r>
              <a:rPr lang="pl-PL" sz="4400" b="1" dirty="0" smtClean="0">
                <a:ln w="50800"/>
                <a:solidFill>
                  <a:schemeClr val="bg1">
                    <a:shade val="50000"/>
                  </a:schemeClr>
                </a:solidFill>
                <a:latin typeface="Algerian" pitchFamily="82" charset="0"/>
                <a:cs typeface="Andalus" panose="02020603050405020304" pitchFamily="18" charset="-78"/>
              </a:rPr>
              <a:t>					</a:t>
            </a: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4400" b="1" dirty="0" smtClean="0">
              <a:ln w="50800"/>
              <a:solidFill>
                <a:schemeClr val="bg1">
                  <a:shade val="50000"/>
                </a:schemeClr>
              </a:solidFill>
              <a:latin typeface="Algerian" pitchFamily="82" charset="0"/>
              <a:cs typeface="Andalus" panose="02020603050405020304" pitchFamily="18" charset="-78"/>
            </a:endParaRPr>
          </a:p>
          <a:p>
            <a:pPr algn="l"/>
            <a:endParaRPr lang="pl-PL" sz="1800" b="1" dirty="0" smtClean="0">
              <a:ln w="50800"/>
              <a:solidFill>
                <a:schemeClr val="bg1">
                  <a:shade val="50000"/>
                </a:schemeClr>
              </a:solidFill>
              <a:latin typeface="Constantia" pitchFamily="18" charset="0"/>
              <a:cs typeface="Andalus" panose="02020603050405020304" pitchFamily="18" charset="-78"/>
            </a:endParaRPr>
          </a:p>
          <a:p>
            <a:pPr algn="l"/>
            <a:endParaRPr lang="pl-PL" sz="1800" b="1" dirty="0" smtClean="0">
              <a:ln w="50800"/>
              <a:solidFill>
                <a:schemeClr val="tx1"/>
              </a:solidFill>
              <a:latin typeface="Constantia" pitchFamily="18" charset="0"/>
              <a:cs typeface="Andalus" panose="02020603050405020304" pitchFamily="18" charset="-78"/>
            </a:endParaRPr>
          </a:p>
          <a:p>
            <a:pPr algn="l"/>
            <a:endParaRPr lang="pl-PL" sz="1800" b="1" dirty="0" smtClean="0">
              <a:ln w="50800"/>
              <a:solidFill>
                <a:schemeClr val="tx1"/>
              </a:solidFill>
              <a:latin typeface="Constantia" pitchFamily="18" charset="0"/>
              <a:cs typeface="Andalus" panose="02020603050405020304" pitchFamily="18" charset="-78"/>
            </a:endParaRPr>
          </a:p>
          <a:p>
            <a:pPr algn="ctr"/>
            <a:endParaRPr lang="pl-PL" sz="1800" b="1" dirty="0" smtClean="0">
              <a:ln w="50800"/>
              <a:solidFill>
                <a:schemeClr val="tx1"/>
              </a:solidFill>
              <a:latin typeface="Constantia" pitchFamily="18" charset="0"/>
              <a:cs typeface="Andalus" panose="02020603050405020304" pitchFamily="18" charset="-78"/>
            </a:endParaRPr>
          </a:p>
          <a:p>
            <a:pPr algn="l"/>
            <a:r>
              <a:rPr lang="pl-PL" sz="1800" b="1" dirty="0" smtClean="0">
                <a:ln w="50800"/>
                <a:solidFill>
                  <a:schemeClr val="tx1"/>
                </a:solidFill>
                <a:latin typeface="Constantia" pitchFamily="18" charset="0"/>
                <a:cs typeface="Andalus" panose="02020603050405020304" pitchFamily="18" charset="-78"/>
              </a:rPr>
              <a:t>Inwestycje: 		    	 7 382 705,81</a:t>
            </a:r>
          </a:p>
          <a:p>
            <a:pPr algn="l"/>
            <a:r>
              <a:rPr lang="pl-PL" sz="1800" b="1" dirty="0" smtClean="0">
                <a:ln w="50800"/>
                <a:solidFill>
                  <a:schemeClr val="tx1"/>
                </a:solidFill>
                <a:latin typeface="Constantia" pitchFamily="18" charset="0"/>
                <a:cs typeface="Andalus" panose="02020603050405020304" pitchFamily="18" charset="-78"/>
              </a:rPr>
              <a:t>Prace społecznie użyteczne: 	 2 106 648,00</a:t>
            </a:r>
          </a:p>
          <a:p>
            <a:pPr algn="l"/>
            <a:r>
              <a:rPr lang="pl-PL" sz="1800" b="1" dirty="0" smtClean="0">
                <a:ln w="50800"/>
                <a:solidFill>
                  <a:schemeClr val="tx1"/>
                </a:solidFill>
                <a:latin typeface="Constantia" pitchFamily="18" charset="0"/>
                <a:cs typeface="Andalus" panose="02020603050405020304" pitchFamily="18" charset="-78"/>
              </a:rPr>
              <a:t>Oświata: 		        	   624 806,50</a:t>
            </a:r>
          </a:p>
          <a:p>
            <a:pPr algn="l"/>
            <a:r>
              <a:rPr lang="pl-PL" sz="1800" b="1" dirty="0" smtClean="0">
                <a:ln w="50800"/>
                <a:solidFill>
                  <a:schemeClr val="tx1"/>
                </a:solidFill>
                <a:latin typeface="Constantia" pitchFamily="18" charset="0"/>
                <a:cs typeface="Andalus" panose="02020603050405020304" pitchFamily="18" charset="-78"/>
              </a:rPr>
              <a:t>Opieka społeczna: 	        	   506 068,86</a:t>
            </a:r>
          </a:p>
          <a:p>
            <a:pPr algn="l"/>
            <a:r>
              <a:rPr lang="pl-PL" sz="1800" b="1" dirty="0" smtClean="0">
                <a:ln w="50800"/>
                <a:solidFill>
                  <a:schemeClr val="tx1"/>
                </a:solidFill>
                <a:latin typeface="Constantia" pitchFamily="18" charset="0"/>
                <a:cs typeface="Andalus" panose="02020603050405020304" pitchFamily="18" charset="-78"/>
              </a:rPr>
              <a:t>Pozostałe: 		       	    355 832,24</a:t>
            </a:r>
          </a:p>
          <a:p>
            <a:pPr algn="l"/>
            <a:endParaRPr lang="pl-PL" sz="1800" b="1" dirty="0">
              <a:ln w="50800"/>
              <a:solidFill>
                <a:schemeClr val="bg1">
                  <a:shade val="50000"/>
                </a:schemeClr>
              </a:solidFill>
              <a:latin typeface="Andalus" panose="02020603050405020304" pitchFamily="18" charset="-78"/>
              <a:cs typeface="Andalus" panose="02020603050405020304" pitchFamily="18" charset="-78"/>
            </a:endParaRPr>
          </a:p>
        </p:txBody>
      </p:sp>
      <p:pic>
        <p:nvPicPr>
          <p:cNvPr id="1036" name="Picture 12"/>
          <p:cNvPicPr>
            <a:picLocks noChangeAspect="1" noChangeArrowheads="1"/>
          </p:cNvPicPr>
          <p:nvPr/>
        </p:nvPicPr>
        <p:blipFill>
          <a:blip r:embed="rId2"/>
          <a:srcRect/>
          <a:stretch>
            <a:fillRect/>
          </a:stretch>
        </p:blipFill>
        <p:spPr bwMode="auto">
          <a:xfrm>
            <a:off x="2214546" y="928670"/>
            <a:ext cx="4786346" cy="4367213"/>
          </a:xfrm>
          <a:prstGeom prst="rect">
            <a:avLst/>
          </a:prstGeom>
          <a:noFill/>
          <a:ln w="9525">
            <a:noFill/>
            <a:miter lim="800000"/>
            <a:headEnd/>
            <a:tailEnd/>
          </a:ln>
          <a:effectLst/>
        </p:spPr>
      </p:pic>
      <p:pic>
        <p:nvPicPr>
          <p:cNvPr id="1037" name="Picture 13"/>
          <p:cNvPicPr>
            <a:picLocks noChangeAspect="1" noChangeArrowheads="1"/>
          </p:cNvPicPr>
          <p:nvPr/>
        </p:nvPicPr>
        <p:blipFill>
          <a:blip r:embed="rId3"/>
          <a:srcRect/>
          <a:stretch>
            <a:fillRect/>
          </a:stretch>
        </p:blipFill>
        <p:spPr bwMode="auto">
          <a:xfrm>
            <a:off x="5143504" y="4047607"/>
            <a:ext cx="1808161" cy="1212064"/>
          </a:xfrm>
          <a:prstGeom prst="rect">
            <a:avLst/>
          </a:prstGeom>
          <a:noFill/>
          <a:ln w="9525">
            <a:noFill/>
            <a:miter lim="800000"/>
            <a:headEnd/>
            <a:tailEnd/>
          </a:ln>
          <a:effectLst/>
        </p:spPr>
      </p:pic>
    </p:spTree>
    <p:extLst>
      <p:ext uri="{BB962C8B-B14F-4D97-AF65-F5344CB8AC3E}">
        <p14:creationId xmlns:p14="http://schemas.microsoft.com/office/powerpoint/2010/main" xmlns="" val="1527999671"/>
      </p:ext>
    </p:extLst>
  </p:cSld>
  <p:clrMapOvr>
    <a:masterClrMapping/>
  </p:clrMapOvr>
  <p:transition spd="slow">
    <p:randomBar dir="vert"/>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1028" name="Picture 4" descr="\\Serwer\sieciowy\brania damian\25lat_black.jpg"/>
          <p:cNvPicPr>
            <a:picLocks noChangeAspect="1" noChangeArrowheads="1"/>
          </p:cNvPicPr>
          <p:nvPr/>
        </p:nvPicPr>
        <p:blipFill>
          <a:blip r:embed="rId2"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
        <p:nvSpPr>
          <p:cNvPr id="4" name="Tytuł 3"/>
          <p:cNvSpPr>
            <a:spLocks noGrp="1"/>
          </p:cNvSpPr>
          <p:nvPr>
            <p:ph type="ctrTitle"/>
          </p:nvPr>
        </p:nvSpPr>
        <p:spPr>
          <a:xfrm>
            <a:off x="-214346" y="285728"/>
            <a:ext cx="9145016" cy="7496116"/>
          </a:xfrm>
        </p:spPr>
        <p:txBody>
          <a:bodyPr>
            <a:noAutofit/>
          </a:bodyPr>
          <a:lstStyle/>
          <a:p>
            <a:pPr algn="ct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Dwadzieścia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pięć lat działania jednostek samorządu terytorialnego może być okazją do podsumowania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i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rozrachunku wykorzystanych szans.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Gmina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Spytkowice z pewnością ich nie zmarnowała.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Dzięki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ciężkiej pracy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i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zaangażowaniu samorządowców oraz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Mieszkańców Gminy,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udało się osiągnąć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bardzo wiele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oraz zapewnić dobre podstawy do dalszych działań. </a:t>
            </a:r>
            <a:b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Dziś trudno sobie wyobrazić w pełni demokratyczną Polskę bez samorządów. Jest to najprostsza droga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do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tego,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aby obywatele mogli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sami decydować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o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sprawach, które najbardziej ich dotyczą.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Powinniśmy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doceniać ten dar i być dumnymi obywatelami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Naszej </a:t>
            </a:r>
            <a:r>
              <a:rPr lang="pl-PL" sz="22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Małej Ojczyzny. </a:t>
            </a:r>
            <a: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2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0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0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0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000" b="1" dirty="0" smtClean="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20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t/>
            </a:r>
            <a:br>
              <a:rPr lang="pl-PL" sz="2000" b="1" dirty="0">
                <a:ln w="0"/>
                <a:solidFill>
                  <a:schemeClr val="bg1"/>
                </a:solidFill>
                <a:effectLst>
                  <a:outerShdw blurRad="38100" dist="19050" dir="2700000" algn="tl" rotWithShape="0">
                    <a:schemeClr val="dk1">
                      <a:alpha val="40000"/>
                    </a:schemeClr>
                  </a:outerShdw>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a:solidFill>
                  <a:srgbClr val="FF0000"/>
                </a:solidFill>
                <a:effectLst/>
                <a:latin typeface="Constantia" panose="02030602050306030303" pitchFamily="18" charset="0"/>
                <a:cs typeface="Andalus" panose="02020603050405020304" pitchFamily="18" charset="-78"/>
              </a:rPr>
              <a:t/>
            </a:r>
            <a:br>
              <a:rPr lang="pl-PL" sz="1100" b="1" dirty="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r>
            <a:br>
              <a:rPr lang="pl-PL" sz="1100" b="1" dirty="0" smtClean="0">
                <a:solidFill>
                  <a:srgbClr val="FF0000"/>
                </a:solidFill>
                <a:effectLst/>
                <a:latin typeface="Constantia" panose="02030602050306030303" pitchFamily="18" charset="0"/>
                <a:cs typeface="Andalus" panose="02020603050405020304" pitchFamily="18" charset="-78"/>
              </a:rPr>
            </a:br>
            <a:r>
              <a:rPr lang="pl-PL" sz="1100" b="1" dirty="0">
                <a:solidFill>
                  <a:srgbClr val="FF0000"/>
                </a:solidFill>
                <a:effectLst/>
                <a:latin typeface="Constantia" panose="02030602050306030303" pitchFamily="18" charset="0"/>
                <a:cs typeface="Andalus" panose="02020603050405020304" pitchFamily="18" charset="-78"/>
              </a:rPr>
              <a:t/>
            </a:r>
            <a:br>
              <a:rPr lang="pl-PL" sz="1100" b="1" dirty="0">
                <a:solidFill>
                  <a:srgbClr val="FF0000"/>
                </a:solidFill>
                <a:effectLst/>
                <a:latin typeface="Constantia" panose="02030602050306030303" pitchFamily="18" charset="0"/>
                <a:cs typeface="Andalus" panose="02020603050405020304" pitchFamily="18" charset="-78"/>
              </a:rPr>
            </a:br>
            <a:r>
              <a:rPr lang="pl-PL" sz="1100" b="1" dirty="0" smtClean="0">
                <a:solidFill>
                  <a:srgbClr val="FF0000"/>
                </a:solidFill>
                <a:effectLst/>
                <a:latin typeface="Constantia" panose="02030602050306030303" pitchFamily="18" charset="0"/>
                <a:cs typeface="Andalus" panose="02020603050405020304" pitchFamily="18" charset="-78"/>
              </a:rPr>
              <a:t>	</a:t>
            </a:r>
            <a:endParaRPr lang="pl-PL" sz="2200" b="1" dirty="0">
              <a:ln w="0"/>
              <a:solidFill>
                <a:schemeClr val="bg1"/>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endParaRPr>
          </a:p>
        </p:txBody>
      </p:sp>
      <p:sp>
        <p:nvSpPr>
          <p:cNvPr id="5" name="Podtytuł 4"/>
          <p:cNvSpPr>
            <a:spLocks noGrp="1"/>
          </p:cNvSpPr>
          <p:nvPr>
            <p:ph type="subTitle" idx="1"/>
          </p:nvPr>
        </p:nvSpPr>
        <p:spPr>
          <a:xfrm>
            <a:off x="467544" y="4941168"/>
            <a:ext cx="8062912" cy="1752600"/>
          </a:xfrm>
        </p:spPr>
        <p:txBody>
          <a:bodyPr>
            <a:normAutofit/>
          </a:bodyPr>
          <a:lstStyle/>
          <a:p>
            <a:pPr algn="ctr"/>
            <a:endParaRPr lang="pl-PL" sz="3200" dirty="0" smtClean="0">
              <a:solidFill>
                <a:schemeClr val="tx1"/>
              </a:solidFill>
              <a:latin typeface="Algerian" pitchFamily="82" charset="0"/>
            </a:endParaRPr>
          </a:p>
        </p:txBody>
      </p:sp>
    </p:spTree>
    <p:extLst>
      <p:ext uri="{BB962C8B-B14F-4D97-AF65-F5344CB8AC3E}">
        <p14:creationId xmlns:p14="http://schemas.microsoft.com/office/powerpoint/2010/main" xmlns="" val="922411610"/>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59832" y="620688"/>
            <a:ext cx="5688632" cy="5040560"/>
          </a:xfrm>
        </p:spPr>
        <p:txBody>
          <a:bodyPr>
            <a:normAutofit/>
          </a:bodyPr>
          <a:lstStyle/>
          <a:p>
            <a:pPr algn="ctr"/>
            <a:r>
              <a:rPr lang="pl-PL" b="1" dirty="0" smtClean="0">
                <a:solidFill>
                  <a:schemeClr val="tx1"/>
                </a:solidFill>
                <a:latin typeface="Constantia" panose="02030602050306030303" pitchFamily="18" charset="0"/>
              </a:rPr>
              <a:t>Zarząd Gminy Spytkowice</a:t>
            </a:r>
          </a:p>
          <a:p>
            <a:pPr algn="ctr"/>
            <a:endParaRPr lang="pl-PL" b="1" dirty="0" smtClean="0">
              <a:solidFill>
                <a:schemeClr val="tx1"/>
              </a:solidFill>
              <a:latin typeface="Constantia" panose="02030602050306030303" pitchFamily="18" charset="0"/>
            </a:endParaRPr>
          </a:p>
          <a:p>
            <a:pPr algn="l"/>
            <a:r>
              <a:rPr lang="pl-PL" sz="1600" b="1" dirty="0" smtClean="0">
                <a:solidFill>
                  <a:schemeClr val="tx1"/>
                </a:solidFill>
                <a:latin typeface="Constantia" panose="02030602050306030303" pitchFamily="18" charset="0"/>
              </a:rPr>
              <a:t>Kadencja 1990 – 1994</a:t>
            </a:r>
          </a:p>
          <a:p>
            <a:pPr algn="l"/>
            <a:endParaRPr lang="pl-PL" sz="1600" b="1" dirty="0" smtClean="0">
              <a:solidFill>
                <a:schemeClr val="tx1"/>
              </a:solidFill>
              <a:latin typeface="Constantia" panose="02030602050306030303" pitchFamily="18" charset="0"/>
            </a:endParaRPr>
          </a:p>
          <a:p>
            <a:pPr algn="l"/>
            <a:r>
              <a:rPr lang="pl-PL" sz="2000" b="1" dirty="0" smtClean="0">
                <a:solidFill>
                  <a:schemeClr val="tx1"/>
                </a:solidFill>
                <a:latin typeface="Constantia" panose="02030602050306030303" pitchFamily="18" charset="0"/>
              </a:rPr>
              <a:t>Ściera Stanisław 	</a:t>
            </a:r>
            <a:r>
              <a:rPr lang="pl-PL" sz="1200" b="1" dirty="0" smtClean="0">
                <a:solidFill>
                  <a:schemeClr val="tx1"/>
                </a:solidFill>
                <a:latin typeface="Constantia" panose="02030602050306030303" pitchFamily="18" charset="0"/>
              </a:rPr>
              <a:t>Przewodniczący – Wójt Gminy</a:t>
            </a:r>
          </a:p>
          <a:p>
            <a:pPr algn="l"/>
            <a:r>
              <a:rPr lang="pl-PL" sz="1600" b="1" dirty="0" smtClean="0">
                <a:solidFill>
                  <a:schemeClr val="tx1"/>
                </a:solidFill>
                <a:latin typeface="Constantia" panose="02030602050306030303" pitchFamily="18" charset="0"/>
              </a:rPr>
              <a:t>Woźniak Henryk</a:t>
            </a:r>
          </a:p>
          <a:p>
            <a:pPr algn="l"/>
            <a:r>
              <a:rPr lang="pl-PL" sz="1600" b="1" dirty="0" err="1" smtClean="0">
                <a:solidFill>
                  <a:schemeClr val="tx1"/>
                </a:solidFill>
                <a:latin typeface="Constantia" panose="02030602050306030303" pitchFamily="18" charset="0"/>
              </a:rPr>
              <a:t>Kornaś</a:t>
            </a:r>
            <a:r>
              <a:rPr lang="pl-PL" sz="1600" b="1" dirty="0" smtClean="0">
                <a:solidFill>
                  <a:schemeClr val="tx1"/>
                </a:solidFill>
                <a:latin typeface="Constantia" panose="02030602050306030303" pitchFamily="18" charset="0"/>
              </a:rPr>
              <a:t> Jan</a:t>
            </a:r>
          </a:p>
          <a:p>
            <a:pPr algn="l"/>
            <a:r>
              <a:rPr lang="pl-PL" sz="1600" b="1" dirty="0" smtClean="0">
                <a:solidFill>
                  <a:schemeClr val="tx1"/>
                </a:solidFill>
                <a:latin typeface="Constantia" panose="02030602050306030303" pitchFamily="18" charset="0"/>
              </a:rPr>
              <a:t>Dziuba Józef		</a:t>
            </a:r>
            <a:r>
              <a:rPr lang="pl-PL" sz="1200" b="1" dirty="0" smtClean="0">
                <a:solidFill>
                  <a:schemeClr val="tx1"/>
                </a:solidFill>
                <a:latin typeface="Constantia" panose="02030602050306030303" pitchFamily="18" charset="0"/>
              </a:rPr>
              <a:t>do 14.12.1992 r.</a:t>
            </a:r>
          </a:p>
          <a:p>
            <a:pPr algn="l"/>
            <a:r>
              <a:rPr lang="pl-PL" sz="1600" b="1" dirty="0" err="1" smtClean="0">
                <a:solidFill>
                  <a:schemeClr val="tx1"/>
                </a:solidFill>
                <a:latin typeface="Constantia" panose="02030602050306030303" pitchFamily="18" charset="0"/>
              </a:rPr>
              <a:t>Jędrocha</a:t>
            </a:r>
            <a:r>
              <a:rPr lang="pl-PL" sz="1600" b="1" dirty="0" smtClean="0">
                <a:solidFill>
                  <a:schemeClr val="tx1"/>
                </a:solidFill>
                <a:latin typeface="Constantia" panose="02030602050306030303" pitchFamily="18" charset="0"/>
              </a:rPr>
              <a:t> Marian		</a:t>
            </a:r>
            <a:r>
              <a:rPr lang="pl-PL" sz="1200" b="1" dirty="0" smtClean="0">
                <a:solidFill>
                  <a:schemeClr val="tx1"/>
                </a:solidFill>
                <a:latin typeface="Constantia" panose="02030602050306030303" pitchFamily="18" charset="0"/>
              </a:rPr>
              <a:t>od 20.01.1993 r.</a:t>
            </a:r>
            <a:endParaRPr lang="pl-PL" sz="1200" b="1" dirty="0">
              <a:solidFill>
                <a:schemeClr val="tx1"/>
              </a:solidFill>
              <a:latin typeface="Constantia" panose="02030602050306030303" pitchFamily="18" charset="0"/>
            </a:endParaRPr>
          </a:p>
          <a:p>
            <a:pPr algn="ctr"/>
            <a:endParaRPr lang="pl-PL" sz="1200"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3481675064"/>
      </p:ext>
    </p:extLst>
  </p:cSld>
  <p:clrMapOvr>
    <a:masterClrMapping/>
  </p:clrMapOvr>
  <p:transition spd="slow">
    <p:randomBar dir="vert"/>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428596" y="5214950"/>
            <a:ext cx="8062912" cy="1357298"/>
          </a:xfrm>
          <a:noFill/>
          <a:ln>
            <a:noFill/>
          </a:ln>
        </p:spPr>
        <p:txBody>
          <a:bodyPr>
            <a:noAutofit/>
          </a:bodyPr>
          <a:lstStyle/>
          <a:p>
            <a:endParaRPr lang="pl-PL" sz="1200" b="1" dirty="0">
              <a:solidFill>
                <a:schemeClr val="tx1"/>
              </a:solidFill>
              <a:effectLst/>
              <a:latin typeface="Constantia" pitchFamily="18" charset="0"/>
            </a:endParaRPr>
          </a:p>
        </p:txBody>
      </p:sp>
      <p:sp>
        <p:nvSpPr>
          <p:cNvPr id="5" name="Podtytuł 4"/>
          <p:cNvSpPr>
            <a:spLocks noGrp="1"/>
          </p:cNvSpPr>
          <p:nvPr>
            <p:ph type="subTitle" idx="1"/>
          </p:nvPr>
        </p:nvSpPr>
        <p:spPr>
          <a:xfrm>
            <a:off x="500034" y="1857364"/>
            <a:ext cx="8062912" cy="2643206"/>
          </a:xfrm>
        </p:spPr>
        <p:txBody>
          <a:bodyPr>
            <a:normAutofit fontScale="25000" lnSpcReduction="20000"/>
          </a:bodyPr>
          <a:lstStyle/>
          <a:p>
            <a:pPr algn="ctr"/>
            <a:endParaRPr lang="pl-PL" dirty="0" smtClean="0"/>
          </a:p>
          <a:p>
            <a:pPr algn="ctr"/>
            <a:r>
              <a:rPr lang="pl-PL" sz="9600" b="1" i="1" dirty="0" smtClean="0">
                <a:solidFill>
                  <a:schemeClr val="bg1"/>
                </a:solidFill>
                <a:latin typeface="Constantia" pitchFamily="18" charset="0"/>
              </a:rPr>
              <a:t>Siła państwa i jego rozwój zależą w dużej mierze od mądrej i sprawnej </a:t>
            </a:r>
            <a:r>
              <a:rPr lang="pl-PL" sz="9600" b="1" i="1" smtClean="0">
                <a:solidFill>
                  <a:schemeClr val="bg1"/>
                </a:solidFill>
                <a:latin typeface="Constantia" pitchFamily="18" charset="0"/>
              </a:rPr>
              <a:t>pracy samorządów tak, </a:t>
            </a:r>
            <a:r>
              <a:rPr lang="pl-PL" sz="9600" b="1" i="1" dirty="0" smtClean="0">
                <a:solidFill>
                  <a:schemeClr val="bg1"/>
                </a:solidFill>
                <a:latin typeface="Constantia" pitchFamily="18" charset="0"/>
              </a:rPr>
              <a:t>aby dla wszystkich w domu ojczystym starczyło chleba </a:t>
            </a:r>
            <a:br>
              <a:rPr lang="pl-PL" sz="9600" b="1" i="1" dirty="0" smtClean="0">
                <a:solidFill>
                  <a:schemeClr val="bg1"/>
                </a:solidFill>
                <a:latin typeface="Constantia" pitchFamily="18" charset="0"/>
              </a:rPr>
            </a:br>
            <a:r>
              <a:rPr lang="pl-PL" sz="9600" b="1" i="1" dirty="0" smtClean="0">
                <a:solidFill>
                  <a:schemeClr val="bg1"/>
                </a:solidFill>
                <a:latin typeface="Constantia" pitchFamily="18" charset="0"/>
              </a:rPr>
              <a:t>i żeby nikt nie czuł się zapominany.</a:t>
            </a:r>
          </a:p>
          <a:p>
            <a:r>
              <a:rPr lang="pl-PL" sz="9600" dirty="0" smtClean="0">
                <a:solidFill>
                  <a:schemeClr val="bg1"/>
                </a:solidFill>
                <a:latin typeface="Constantia" pitchFamily="18" charset="0"/>
              </a:rPr>
              <a:t> </a:t>
            </a:r>
          </a:p>
          <a:p>
            <a:r>
              <a:rPr lang="pl-PL" sz="6400" b="1" i="1" dirty="0" smtClean="0">
                <a:ln w="1905"/>
                <a:solidFill>
                  <a:schemeClr val="bg1"/>
                </a:solidFill>
                <a:effectLst>
                  <a:innerShdw blurRad="69850" dist="43180" dir="5400000">
                    <a:srgbClr val="000000">
                      <a:alpha val="65000"/>
                    </a:srgbClr>
                  </a:innerShdw>
                </a:effectLst>
                <a:latin typeface="Constantia" pitchFamily="18" charset="0"/>
              </a:rPr>
              <a:t>Jan Paweł II  </a:t>
            </a:r>
            <a:br>
              <a:rPr lang="pl-PL" sz="6400" b="1" i="1" dirty="0" smtClean="0">
                <a:ln w="1905"/>
                <a:solidFill>
                  <a:schemeClr val="bg1"/>
                </a:solidFill>
                <a:effectLst>
                  <a:innerShdw blurRad="69850" dist="43180" dir="5400000">
                    <a:srgbClr val="000000">
                      <a:alpha val="65000"/>
                    </a:srgbClr>
                  </a:innerShdw>
                </a:effectLst>
                <a:latin typeface="Constantia" pitchFamily="18" charset="0"/>
              </a:rPr>
            </a:br>
            <a:r>
              <a:rPr lang="pl-PL" sz="6400" b="1" i="1" dirty="0" smtClean="0">
                <a:ln w="1905"/>
                <a:solidFill>
                  <a:schemeClr val="bg1"/>
                </a:solidFill>
                <a:effectLst>
                  <a:innerShdw blurRad="69850" dist="43180" dir="5400000">
                    <a:srgbClr val="000000">
                      <a:alpha val="65000"/>
                    </a:srgbClr>
                  </a:innerShdw>
                </a:effectLst>
                <a:latin typeface="Constantia" pitchFamily="18" charset="0"/>
              </a:rPr>
              <a:t>20 grudnia 1997 r. </a:t>
            </a:r>
            <a:br>
              <a:rPr lang="pl-PL" sz="6400" b="1" i="1" dirty="0" smtClean="0">
                <a:ln w="1905"/>
                <a:solidFill>
                  <a:schemeClr val="bg1"/>
                </a:solidFill>
                <a:effectLst>
                  <a:innerShdw blurRad="69850" dist="43180" dir="5400000">
                    <a:srgbClr val="000000">
                      <a:alpha val="65000"/>
                    </a:srgbClr>
                  </a:innerShdw>
                </a:effectLst>
                <a:latin typeface="Constantia" pitchFamily="18" charset="0"/>
              </a:rPr>
            </a:br>
            <a:r>
              <a:rPr lang="pl-PL" sz="6400" b="1" i="1" dirty="0" smtClean="0">
                <a:ln w="1905"/>
                <a:solidFill>
                  <a:schemeClr val="bg1"/>
                </a:solidFill>
                <a:effectLst>
                  <a:innerShdw blurRad="69850" dist="43180" dir="5400000">
                    <a:srgbClr val="000000">
                      <a:alpha val="65000"/>
                    </a:srgbClr>
                  </a:innerShdw>
                </a:effectLst>
                <a:latin typeface="Constantia" pitchFamily="18" charset="0"/>
              </a:rPr>
              <a:t>na spotkaniu opłatkowym z Polakami.</a:t>
            </a:r>
          </a:p>
          <a:p>
            <a:pPr algn="ctr"/>
            <a:endParaRPr lang="pl-PL" sz="6400" dirty="0" smtClean="0">
              <a:solidFill>
                <a:schemeClr val="bg1">
                  <a:lumMod val="95000"/>
                  <a:lumOff val="5000"/>
                </a:schemeClr>
              </a:solidFill>
              <a:latin typeface="Constantia" pitchFamily="18" charset="0"/>
            </a:endParaRPr>
          </a:p>
          <a:p>
            <a:pPr algn="ctr"/>
            <a:endParaRPr lang="pl-PL" dirty="0" smtClean="0"/>
          </a:p>
          <a:p>
            <a:pPr algn="ctr"/>
            <a:endParaRPr lang="pl-PL" dirty="0" smtClean="0"/>
          </a:p>
        </p:txBody>
      </p:sp>
      <p:pic>
        <p:nvPicPr>
          <p:cNvPr id="6" name="Picture 4" descr="\\Serwer\sieciowy\brania damian\25lat_black.jpg"/>
          <p:cNvPicPr>
            <a:picLocks noChangeAspect="1" noChangeArrowheads="1"/>
          </p:cNvPicPr>
          <p:nvPr/>
        </p:nvPicPr>
        <p:blipFill>
          <a:blip r:embed="rId2"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Tree>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Sołtysi wsi</a:t>
            </a:r>
          </a:p>
          <a:p>
            <a:pPr algn="ctr"/>
            <a:r>
              <a:rPr lang="pl-PL" sz="1600" b="1" dirty="0" smtClean="0">
                <a:solidFill>
                  <a:schemeClr val="tx1"/>
                </a:solidFill>
                <a:latin typeface="Constantia" panose="02030602050306030303" pitchFamily="18" charset="0"/>
              </a:rPr>
              <a:t>1990 – 25.03.1995</a:t>
            </a:r>
          </a:p>
          <a:p>
            <a:pPr algn="ctr"/>
            <a:r>
              <a:rPr lang="pl-PL" sz="1600" b="1" dirty="0" smtClean="0">
                <a:solidFill>
                  <a:schemeClr val="tx1"/>
                </a:solidFill>
                <a:latin typeface="Constantia" panose="02030602050306030303" pitchFamily="18" charset="0"/>
              </a:rPr>
              <a:t>(wybrani na Zebraniach Wiejskich)</a:t>
            </a: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bachowice.png"/>
          <p:cNvPicPr>
            <a:picLocks noChangeAspect="1"/>
          </p:cNvPicPr>
          <p:nvPr/>
        </p:nvPicPr>
        <p:blipFill>
          <a:blip r:embed="rId2" cstate="print"/>
          <a:stretch>
            <a:fillRect/>
          </a:stretch>
        </p:blipFill>
        <p:spPr>
          <a:xfrm>
            <a:off x="5643570" y="1714488"/>
            <a:ext cx="555766" cy="622246"/>
          </a:xfrm>
          <a:prstGeom prst="rect">
            <a:avLst/>
          </a:prstGeom>
        </p:spPr>
      </p:pic>
      <p:pic>
        <p:nvPicPr>
          <p:cNvPr id="5" name="Obraz 4" descr="lipowa.png"/>
          <p:cNvPicPr>
            <a:picLocks noChangeAspect="1"/>
          </p:cNvPicPr>
          <p:nvPr/>
        </p:nvPicPr>
        <p:blipFill>
          <a:blip r:embed="rId3" cstate="print"/>
          <a:stretch>
            <a:fillRect/>
          </a:stretch>
        </p:blipFill>
        <p:spPr>
          <a:xfrm>
            <a:off x="8143900" y="1714488"/>
            <a:ext cx="577774" cy="636231"/>
          </a:xfrm>
          <a:prstGeom prst="rect">
            <a:avLst/>
          </a:prstGeom>
        </p:spPr>
      </p:pic>
      <p:pic>
        <p:nvPicPr>
          <p:cNvPr id="6" name="Obraz 5" descr="miejsce.png"/>
          <p:cNvPicPr>
            <a:picLocks noChangeAspect="1"/>
          </p:cNvPicPr>
          <p:nvPr/>
        </p:nvPicPr>
        <p:blipFill>
          <a:blip r:embed="rId4" cstate="print"/>
          <a:stretch>
            <a:fillRect/>
          </a:stretch>
        </p:blipFill>
        <p:spPr>
          <a:xfrm>
            <a:off x="6929454" y="1714488"/>
            <a:ext cx="577774" cy="636464"/>
          </a:xfrm>
          <a:prstGeom prst="rect">
            <a:avLst/>
          </a:prstGeom>
        </p:spPr>
      </p:pic>
      <p:pic>
        <p:nvPicPr>
          <p:cNvPr id="8" name="Obraz 7" descr="ryczow.png"/>
          <p:cNvPicPr>
            <a:picLocks noChangeAspect="1"/>
          </p:cNvPicPr>
          <p:nvPr/>
        </p:nvPicPr>
        <p:blipFill>
          <a:blip r:embed="rId5" cstate="print"/>
          <a:stretch>
            <a:fillRect/>
          </a:stretch>
        </p:blipFill>
        <p:spPr>
          <a:xfrm>
            <a:off x="4286248" y="1714488"/>
            <a:ext cx="596719" cy="654582"/>
          </a:xfrm>
          <a:prstGeom prst="rect">
            <a:avLst/>
          </a:prstGeom>
        </p:spPr>
      </p:pic>
      <p:pic>
        <p:nvPicPr>
          <p:cNvPr id="9" name="Obraz 8" descr="spytkowice.png"/>
          <p:cNvPicPr>
            <a:picLocks noChangeAspect="1"/>
          </p:cNvPicPr>
          <p:nvPr/>
        </p:nvPicPr>
        <p:blipFill>
          <a:blip r:embed="rId6" cstate="print"/>
          <a:stretch>
            <a:fillRect/>
          </a:stretch>
        </p:blipFill>
        <p:spPr>
          <a:xfrm>
            <a:off x="3000364" y="1714488"/>
            <a:ext cx="596144" cy="652032"/>
          </a:xfrm>
          <a:prstGeom prst="rect">
            <a:avLst/>
          </a:prstGeom>
        </p:spPr>
      </p:pic>
      <p:graphicFrame>
        <p:nvGraphicFramePr>
          <p:cNvPr id="10" name="Tabela 9"/>
          <p:cNvGraphicFramePr>
            <a:graphicFrameLocks noGrp="1"/>
          </p:cNvGraphicFramePr>
          <p:nvPr/>
        </p:nvGraphicFramePr>
        <p:xfrm>
          <a:off x="1928794" y="2428868"/>
          <a:ext cx="7072361" cy="1954533"/>
        </p:xfrm>
        <a:graphic>
          <a:graphicData uri="http://schemas.openxmlformats.org/drawingml/2006/table">
            <a:tbl>
              <a:tblPr firstRow="1" bandRow="1">
                <a:tableStyleId>{284E427A-3D55-4303-BF80-6455036E1DE7}</a:tableStyleId>
              </a:tblPr>
              <a:tblGrid>
                <a:gridCol w="714380"/>
                <a:gridCol w="1246275"/>
                <a:gridCol w="1330444"/>
                <a:gridCol w="1330444"/>
                <a:gridCol w="1245303"/>
                <a:gridCol w="1205515"/>
              </a:tblGrid>
              <a:tr h="400053">
                <a:tc>
                  <a:txBody>
                    <a:bodyPr/>
                    <a:lstStyle/>
                    <a:p>
                      <a:endParaRPr lang="pl-PL" sz="1200" dirty="0"/>
                    </a:p>
                  </a:txBody>
                  <a:tcPr/>
                </a:tc>
                <a:tc>
                  <a:txBody>
                    <a:bodyPr/>
                    <a:lstStyle/>
                    <a:p>
                      <a:pPr algn="ctr"/>
                      <a:r>
                        <a:rPr lang="pl-PL" sz="1250" dirty="0" smtClean="0">
                          <a:latin typeface="Constantia" pitchFamily="18" charset="0"/>
                        </a:rPr>
                        <a:t>Spytkowice</a:t>
                      </a:r>
                      <a:endParaRPr lang="pl-PL" sz="1250" dirty="0">
                        <a:solidFill>
                          <a:schemeClr val="tx1"/>
                        </a:solidFill>
                        <a:latin typeface="Constantia" pitchFamily="18" charset="0"/>
                      </a:endParaRPr>
                    </a:p>
                  </a:txBody>
                  <a:tcPr/>
                </a:tc>
                <a:tc>
                  <a:txBody>
                    <a:bodyPr/>
                    <a:lstStyle/>
                    <a:p>
                      <a:pPr algn="ctr"/>
                      <a:r>
                        <a:rPr lang="pl-PL" sz="1250" dirty="0" smtClean="0">
                          <a:latin typeface="Constantia" pitchFamily="18" charset="0"/>
                        </a:rPr>
                        <a:t>Ryczów</a:t>
                      </a:r>
                      <a:endParaRPr lang="pl-PL" sz="1250" dirty="0">
                        <a:solidFill>
                          <a:schemeClr val="tx1"/>
                        </a:solidFill>
                        <a:latin typeface="Constantia" pitchFamily="18" charset="0"/>
                      </a:endParaRPr>
                    </a:p>
                  </a:txBody>
                  <a:tcPr/>
                </a:tc>
                <a:tc>
                  <a:txBody>
                    <a:bodyPr/>
                    <a:lstStyle/>
                    <a:p>
                      <a:pPr algn="ctr"/>
                      <a:r>
                        <a:rPr lang="pl-PL" sz="1250" dirty="0" smtClean="0">
                          <a:latin typeface="Constantia" pitchFamily="18" charset="0"/>
                        </a:rPr>
                        <a:t>Bachowice</a:t>
                      </a:r>
                      <a:endParaRPr lang="pl-PL" sz="1250" dirty="0">
                        <a:solidFill>
                          <a:schemeClr val="tx1"/>
                        </a:solidFill>
                        <a:latin typeface="Constantia" pitchFamily="18" charset="0"/>
                      </a:endParaRPr>
                    </a:p>
                  </a:txBody>
                  <a:tcPr/>
                </a:tc>
                <a:tc>
                  <a:txBody>
                    <a:bodyPr/>
                    <a:lstStyle/>
                    <a:p>
                      <a:pPr algn="ctr"/>
                      <a:r>
                        <a:rPr lang="pl-PL" sz="1250" dirty="0" smtClean="0">
                          <a:latin typeface="Constantia" pitchFamily="18" charset="0"/>
                        </a:rPr>
                        <a:t>Miejsce</a:t>
                      </a:r>
                      <a:endParaRPr lang="pl-PL" sz="1250" dirty="0">
                        <a:solidFill>
                          <a:schemeClr val="tx1"/>
                        </a:solidFill>
                        <a:latin typeface="Constantia" pitchFamily="18" charset="0"/>
                      </a:endParaRPr>
                    </a:p>
                  </a:txBody>
                  <a:tcPr/>
                </a:tc>
                <a:tc>
                  <a:txBody>
                    <a:bodyPr/>
                    <a:lstStyle/>
                    <a:p>
                      <a:pPr algn="ctr"/>
                      <a:r>
                        <a:rPr lang="pl-PL" sz="1250" dirty="0" smtClean="0">
                          <a:latin typeface="Constantia" pitchFamily="18" charset="0"/>
                        </a:rPr>
                        <a:t>Lipowa</a:t>
                      </a:r>
                      <a:endParaRPr lang="pl-PL" sz="1250" dirty="0">
                        <a:solidFill>
                          <a:schemeClr val="tx1"/>
                        </a:solidFill>
                        <a:latin typeface="Constantia" pitchFamily="18" charset="0"/>
                      </a:endParaRPr>
                    </a:p>
                  </a:txBody>
                  <a:tcPr/>
                </a:tc>
              </a:tr>
              <a:tr h="814393">
                <a:tc>
                  <a:txBody>
                    <a:bodyPr/>
                    <a:lstStyle/>
                    <a:p>
                      <a:pPr algn="ctr"/>
                      <a:r>
                        <a:rPr lang="pl-PL" sz="1600" b="1" dirty="0" smtClean="0">
                          <a:solidFill>
                            <a:schemeClr val="tx1"/>
                          </a:solidFill>
                          <a:latin typeface="Constantia" pitchFamily="18" charset="0"/>
                        </a:rPr>
                        <a:t>1990</a:t>
                      </a:r>
                    </a:p>
                    <a:p>
                      <a:pPr algn="ctr"/>
                      <a:r>
                        <a:rPr lang="pl-PL" sz="1600" b="1" dirty="0" smtClean="0">
                          <a:solidFill>
                            <a:schemeClr val="tx1"/>
                          </a:solidFill>
                          <a:latin typeface="Constantia" pitchFamily="18" charset="0"/>
                        </a:rPr>
                        <a:t>- 1995</a:t>
                      </a:r>
                      <a:endParaRPr lang="pl-PL" sz="1600" b="1" dirty="0">
                        <a:solidFill>
                          <a:schemeClr val="tx1"/>
                        </a:solidFill>
                        <a:latin typeface="Constantia" pitchFamily="18" charset="0"/>
                      </a:endParaRPr>
                    </a:p>
                  </a:txBody>
                  <a:tcPr/>
                </a:tc>
                <a:tc>
                  <a:txBody>
                    <a:bodyPr/>
                    <a:lstStyle/>
                    <a:p>
                      <a:pPr algn="ctr"/>
                      <a:r>
                        <a:rPr lang="pl-PL" sz="1200" dirty="0" smtClean="0">
                          <a:solidFill>
                            <a:schemeClr val="tx1"/>
                          </a:solidFill>
                          <a:latin typeface="Constantia" pitchFamily="18" charset="0"/>
                        </a:rPr>
                        <a:t>Stefan Szymocha</a:t>
                      </a:r>
                      <a:endParaRPr lang="pl-PL" sz="1200" dirty="0">
                        <a:solidFill>
                          <a:schemeClr val="tx1"/>
                        </a:solidFill>
                        <a:latin typeface="Constantia" pitchFamily="18" charset="0"/>
                      </a:endParaRPr>
                    </a:p>
                  </a:txBody>
                  <a:tcPr/>
                </a:tc>
                <a:tc>
                  <a:txBody>
                    <a:bodyPr/>
                    <a:lstStyle/>
                    <a:p>
                      <a:pPr algn="ctr"/>
                      <a:r>
                        <a:rPr lang="pl-PL" sz="1200" dirty="0" smtClean="0">
                          <a:latin typeface="Constantia" pitchFamily="18" charset="0"/>
                        </a:rPr>
                        <a:t>Józef Szwed</a:t>
                      </a:r>
                    </a:p>
                    <a:p>
                      <a:pPr algn="ctr"/>
                      <a:r>
                        <a:rPr lang="pl-PL" sz="1200" dirty="0" smtClean="0">
                          <a:latin typeface="Constantia" pitchFamily="18" charset="0"/>
                        </a:rPr>
                        <a:t>(do 1991)</a:t>
                      </a:r>
                    </a:p>
                    <a:p>
                      <a:pPr algn="ctr"/>
                      <a:endParaRPr lang="pl-PL" sz="1200" dirty="0" smtClean="0">
                        <a:latin typeface="Constantia" pitchFamily="18" charset="0"/>
                      </a:endParaRPr>
                    </a:p>
                    <a:p>
                      <a:pPr algn="ctr"/>
                      <a:r>
                        <a:rPr lang="pl-PL" sz="1200" dirty="0" smtClean="0">
                          <a:latin typeface="Constantia" pitchFamily="18" charset="0"/>
                        </a:rPr>
                        <a:t>Marian Piórkowski</a:t>
                      </a:r>
                    </a:p>
                    <a:p>
                      <a:pPr algn="ctr"/>
                      <a:r>
                        <a:rPr lang="pl-PL" sz="1200" dirty="0" smtClean="0">
                          <a:latin typeface="Constantia" pitchFamily="18" charset="0"/>
                        </a:rPr>
                        <a:t>(od 1991</a:t>
                      </a:r>
                      <a:r>
                        <a:rPr lang="pl-PL" sz="1200" baseline="0" dirty="0" smtClean="0">
                          <a:latin typeface="Constantia" pitchFamily="18" charset="0"/>
                        </a:rPr>
                        <a:t> </a:t>
                      </a:r>
                      <a:r>
                        <a:rPr lang="pl-PL" sz="1200" dirty="0" smtClean="0">
                          <a:latin typeface="Constantia" pitchFamily="18" charset="0"/>
                        </a:rPr>
                        <a:t>do</a:t>
                      </a:r>
                      <a:r>
                        <a:rPr lang="pl-PL" sz="1200" baseline="0" dirty="0" smtClean="0">
                          <a:latin typeface="Constantia" pitchFamily="18" charset="0"/>
                        </a:rPr>
                        <a:t> 1992</a:t>
                      </a:r>
                      <a:r>
                        <a:rPr lang="pl-PL" sz="1200" dirty="0" smtClean="0">
                          <a:latin typeface="Constantia" pitchFamily="18" charset="0"/>
                        </a:rPr>
                        <a:t>)</a:t>
                      </a:r>
                    </a:p>
                    <a:p>
                      <a:pPr algn="ctr"/>
                      <a:r>
                        <a:rPr lang="pl-PL" sz="1200" dirty="0" smtClean="0">
                          <a:latin typeface="Constantia" pitchFamily="18" charset="0"/>
                        </a:rPr>
                        <a:t>Janusz Bryła</a:t>
                      </a:r>
                    </a:p>
                    <a:p>
                      <a:pPr algn="ctr"/>
                      <a:r>
                        <a:rPr lang="pl-PL" sz="1200" dirty="0" smtClean="0">
                          <a:latin typeface="Constantia" pitchFamily="18" charset="0"/>
                        </a:rPr>
                        <a:t>(od</a:t>
                      </a:r>
                      <a:r>
                        <a:rPr lang="pl-PL" sz="1200" baseline="0" dirty="0" smtClean="0">
                          <a:latin typeface="Constantia" pitchFamily="18" charset="0"/>
                        </a:rPr>
                        <a:t> </a:t>
                      </a:r>
                      <a:r>
                        <a:rPr lang="pl-PL" sz="1200" dirty="0" smtClean="0">
                          <a:latin typeface="Constantia" pitchFamily="18" charset="0"/>
                        </a:rPr>
                        <a:t>1992)</a:t>
                      </a:r>
                      <a:endParaRPr lang="pl-PL" sz="1200" dirty="0">
                        <a:latin typeface="Constantia" pitchFamily="18" charset="0"/>
                      </a:endParaRPr>
                    </a:p>
                  </a:txBody>
                  <a:tcPr/>
                </a:tc>
                <a:tc>
                  <a:txBody>
                    <a:bodyPr/>
                    <a:lstStyle/>
                    <a:p>
                      <a:pPr algn="ctr"/>
                      <a:r>
                        <a:rPr lang="pl-PL" sz="1200" dirty="0" smtClean="0">
                          <a:latin typeface="Constantia" pitchFamily="18" charset="0"/>
                        </a:rPr>
                        <a:t>Józef </a:t>
                      </a:r>
                      <a:r>
                        <a:rPr lang="pl-PL" sz="1200" dirty="0" err="1" smtClean="0">
                          <a:latin typeface="Constantia" pitchFamily="18" charset="0"/>
                        </a:rPr>
                        <a:t>Świergosz</a:t>
                      </a:r>
                      <a:endParaRPr lang="pl-PL" sz="1200" dirty="0" smtClean="0">
                        <a:latin typeface="Constantia" pitchFamily="18" charset="0"/>
                      </a:endParaRPr>
                    </a:p>
                    <a:p>
                      <a:pPr algn="ctr"/>
                      <a:endParaRPr lang="pl-PL" sz="1200" dirty="0" smtClean="0">
                        <a:latin typeface="Constantia" pitchFamily="18" charset="0"/>
                      </a:endParaRPr>
                    </a:p>
                    <a:p>
                      <a:pPr algn="ctr"/>
                      <a:r>
                        <a:rPr lang="pl-PL" sz="1200" dirty="0" smtClean="0">
                          <a:latin typeface="Constantia" pitchFamily="18" charset="0"/>
                        </a:rPr>
                        <a:t>Marian Szewczyk</a:t>
                      </a:r>
                    </a:p>
                    <a:p>
                      <a:pPr algn="ctr"/>
                      <a:r>
                        <a:rPr lang="pl-PL" sz="1200" dirty="0" smtClean="0">
                          <a:latin typeface="Constantia" pitchFamily="18" charset="0"/>
                        </a:rPr>
                        <a:t>(od</a:t>
                      </a:r>
                      <a:r>
                        <a:rPr lang="pl-PL" sz="1200" baseline="0" dirty="0" smtClean="0">
                          <a:latin typeface="Constantia" pitchFamily="18" charset="0"/>
                        </a:rPr>
                        <a:t> 4.12.1991)</a:t>
                      </a:r>
                      <a:endParaRPr lang="pl-PL" sz="1200" dirty="0">
                        <a:latin typeface="Constantia" pitchFamily="18" charset="0"/>
                      </a:endParaRPr>
                    </a:p>
                  </a:txBody>
                  <a:tcPr/>
                </a:tc>
                <a:tc>
                  <a:txBody>
                    <a:bodyPr/>
                    <a:lstStyle/>
                    <a:p>
                      <a:pPr algn="ctr"/>
                      <a:r>
                        <a:rPr lang="pl-PL" sz="1200" dirty="0" smtClean="0">
                          <a:latin typeface="Constantia" pitchFamily="18" charset="0"/>
                        </a:rPr>
                        <a:t>Władysław </a:t>
                      </a:r>
                      <a:r>
                        <a:rPr lang="pl-PL" sz="1200" dirty="0" err="1" smtClean="0">
                          <a:latin typeface="Constantia" pitchFamily="18" charset="0"/>
                        </a:rPr>
                        <a:t>Seremet</a:t>
                      </a:r>
                      <a:endParaRPr lang="pl-PL" sz="1200" dirty="0">
                        <a:latin typeface="Constantia" pitchFamily="18" charset="0"/>
                      </a:endParaRPr>
                    </a:p>
                  </a:txBody>
                  <a:tcPr/>
                </a:tc>
                <a:tc>
                  <a:txBody>
                    <a:bodyPr/>
                    <a:lstStyle/>
                    <a:p>
                      <a:pPr algn="ctr"/>
                      <a:r>
                        <a:rPr lang="pl-PL" sz="1200" dirty="0" smtClean="0">
                          <a:latin typeface="Constantia" pitchFamily="18" charset="0"/>
                        </a:rPr>
                        <a:t>Jan</a:t>
                      </a:r>
                      <a:r>
                        <a:rPr lang="pl-PL" sz="1200" baseline="0" dirty="0" smtClean="0">
                          <a:latin typeface="Constantia" pitchFamily="18" charset="0"/>
                        </a:rPr>
                        <a:t> </a:t>
                      </a:r>
                      <a:r>
                        <a:rPr lang="pl-PL" sz="1200" baseline="0" dirty="0" err="1" smtClean="0">
                          <a:latin typeface="Constantia" pitchFamily="18" charset="0"/>
                        </a:rPr>
                        <a:t>Przewoźniak</a:t>
                      </a:r>
                      <a:endParaRPr lang="pl-PL" sz="1200" baseline="0" dirty="0" smtClean="0">
                        <a:latin typeface="Constantia" pitchFamily="18" charset="0"/>
                      </a:endParaRPr>
                    </a:p>
                    <a:p>
                      <a:pPr algn="ctr"/>
                      <a:r>
                        <a:rPr lang="pl-PL" sz="1200" baseline="0" dirty="0" smtClean="0">
                          <a:latin typeface="Constantia" pitchFamily="18" charset="0"/>
                        </a:rPr>
                        <a:t>(do 1994)</a:t>
                      </a:r>
                    </a:p>
                    <a:p>
                      <a:pPr algn="ctr"/>
                      <a:endParaRPr lang="pl-PL" sz="1200" baseline="0" dirty="0" smtClean="0">
                        <a:latin typeface="Constantia" pitchFamily="18" charset="0"/>
                      </a:endParaRPr>
                    </a:p>
                    <a:p>
                      <a:pPr algn="ctr"/>
                      <a:r>
                        <a:rPr lang="pl-PL" sz="1200" baseline="0" dirty="0" smtClean="0">
                          <a:latin typeface="Constantia" pitchFamily="18" charset="0"/>
                        </a:rPr>
                        <a:t>Jan Karp</a:t>
                      </a:r>
                    </a:p>
                    <a:p>
                      <a:pPr algn="ctr"/>
                      <a:r>
                        <a:rPr lang="pl-PL" sz="1200" baseline="0" dirty="0" smtClean="0">
                          <a:latin typeface="Constantia" pitchFamily="18" charset="0"/>
                        </a:rPr>
                        <a:t>(od 18.12.1994)</a:t>
                      </a:r>
                      <a:endParaRPr lang="pl-PL" sz="1200" dirty="0">
                        <a:latin typeface="Constantia" pitchFamily="18" charset="0"/>
                      </a:endParaRPr>
                    </a:p>
                  </a:txBody>
                  <a:tcPr/>
                </a:tc>
              </a:tr>
            </a:tbl>
          </a:graphicData>
        </a:graphic>
      </p:graphicFrame>
      <p:graphicFrame>
        <p:nvGraphicFramePr>
          <p:cNvPr id="12" name="Tabela 11"/>
          <p:cNvGraphicFramePr>
            <a:graphicFrameLocks noGrp="1"/>
          </p:cNvGraphicFramePr>
          <p:nvPr/>
        </p:nvGraphicFramePr>
        <p:xfrm>
          <a:off x="4071934" y="2857496"/>
          <a:ext cx="962231" cy="428628"/>
        </p:xfrm>
        <a:graphic>
          <a:graphicData uri="http://schemas.openxmlformats.org/drawingml/2006/table">
            <a:tbl>
              <a:tblPr/>
              <a:tblGrid>
                <a:gridCol w="962231"/>
              </a:tblGrid>
              <a:tr h="428628">
                <a:tc>
                  <a:txBody>
                    <a:bodyPr/>
                    <a:lstStyle/>
                    <a:p>
                      <a:endParaRPr lang="pl-PL" sz="12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3" name="Tabela 12"/>
          <p:cNvGraphicFramePr>
            <a:graphicFrameLocks noGrp="1"/>
          </p:cNvGraphicFramePr>
          <p:nvPr/>
        </p:nvGraphicFramePr>
        <p:xfrm>
          <a:off x="7858148" y="2857496"/>
          <a:ext cx="1086678" cy="571504"/>
        </p:xfrm>
        <a:graphic>
          <a:graphicData uri="http://schemas.openxmlformats.org/drawingml/2006/table">
            <a:tbl>
              <a:tblPr/>
              <a:tblGrid>
                <a:gridCol w="1086678"/>
              </a:tblGrid>
              <a:tr h="571504">
                <a:tc>
                  <a:txBody>
                    <a:bodyPr/>
                    <a:lstStyle/>
                    <a:p>
                      <a:endParaRPr lang="pl-PL"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xmlns="" val="344573540"/>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714612" y="620688"/>
            <a:ext cx="6215106" cy="5040560"/>
          </a:xfrm>
        </p:spPr>
        <p:txBody>
          <a:bodyPr>
            <a:normAutofit/>
          </a:bodyPr>
          <a:lstStyle/>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r>
              <a:rPr lang="pl-PL" b="1" dirty="0" smtClean="0">
                <a:solidFill>
                  <a:schemeClr val="tx1"/>
                </a:solidFill>
                <a:latin typeface="Constantia" pitchFamily="18" charset="0"/>
              </a:rPr>
              <a:t>Najważniejsze osiągnięcia tej kadencji…</a:t>
            </a: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p:txBody>
          <a:bodyPr/>
          <a:lstStyle/>
          <a:p>
            <a:endParaRPr lang="pl-PL" dirty="0"/>
          </a:p>
        </p:txBody>
      </p:sp>
      <p:sp>
        <p:nvSpPr>
          <p:cNvPr id="5" name="Podtytuł 4"/>
          <p:cNvSpPr>
            <a:spLocks noGrp="1"/>
          </p:cNvSpPr>
          <p:nvPr>
            <p:ph type="subTitle" idx="1"/>
          </p:nvPr>
        </p:nvSpPr>
        <p:spPr/>
        <p:txBody>
          <a:bodyPr/>
          <a:lstStyle/>
          <a:p>
            <a:endParaRPr lang="pl-PL" dirty="0"/>
          </a:p>
        </p:txBody>
      </p:sp>
      <p:pic>
        <p:nvPicPr>
          <p:cNvPr id="3074" name="Picture 2" descr="C:\Documents and Settings\admin\Pulpit\Coat_of_arms_of_Poland_(1955-1980).svg.png"/>
          <p:cNvPicPr>
            <a:picLocks noChangeAspect="1" noChangeArrowheads="1"/>
          </p:cNvPicPr>
          <p:nvPr/>
        </p:nvPicPr>
        <p:blipFill>
          <a:blip r:embed="rId2" cstate="print"/>
          <a:srcRect/>
          <a:stretch>
            <a:fillRect/>
          </a:stretch>
        </p:blipFill>
        <p:spPr bwMode="auto">
          <a:xfrm>
            <a:off x="714348" y="1857364"/>
            <a:ext cx="2357453" cy="2848589"/>
          </a:xfrm>
          <a:prstGeom prst="rect">
            <a:avLst/>
          </a:prstGeom>
          <a:noFill/>
        </p:spPr>
      </p:pic>
      <p:pic>
        <p:nvPicPr>
          <p:cNvPr id="9" name="Picture 4" descr="\\Serwer\sieciowy\brania damian\25lat_black.jpg"/>
          <p:cNvPicPr>
            <a:picLocks noChangeAspect="1" noChangeArrowheads="1"/>
          </p:cNvPicPr>
          <p:nvPr/>
        </p:nvPicPr>
        <p:blipFill>
          <a:blip r:embed="rId3"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pic>
        <p:nvPicPr>
          <p:cNvPr id="10" name="Obraz 9" descr="godlo23.png"/>
          <p:cNvPicPr>
            <a:picLocks noChangeAspect="1"/>
          </p:cNvPicPr>
          <p:nvPr/>
        </p:nvPicPr>
        <p:blipFill>
          <a:blip r:embed="rId4" cstate="print"/>
          <a:stretch>
            <a:fillRect/>
          </a:stretch>
        </p:blipFill>
        <p:spPr>
          <a:xfrm>
            <a:off x="5857884" y="1857364"/>
            <a:ext cx="2366693" cy="2855207"/>
          </a:xfrm>
          <a:prstGeom prst="rect">
            <a:avLst/>
          </a:prstGeom>
        </p:spPr>
      </p:pic>
      <p:sp>
        <p:nvSpPr>
          <p:cNvPr id="11" name="Strzałka w prawo 10"/>
          <p:cNvSpPr/>
          <p:nvPr/>
        </p:nvSpPr>
        <p:spPr>
          <a:xfrm>
            <a:off x="3500430" y="2786058"/>
            <a:ext cx="1857388" cy="571504"/>
          </a:xfrm>
          <a:prstGeom prst="right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643710"/>
          </a:xfrm>
        </p:spPr>
        <p:txBody>
          <a:bodyPr>
            <a:normAutofit/>
          </a:bodyPr>
          <a:lstStyle/>
          <a:p>
            <a:pPr algn="ctr"/>
            <a:endParaRPr lang="pl-PL"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Budowa budynku nowej szkoły w Bachowicach</a:t>
            </a: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1571604" y="642918"/>
            <a:ext cx="6072230" cy="4438825"/>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643710"/>
          </a:xfrm>
        </p:spPr>
        <p:txBody>
          <a:bodyPr>
            <a:normAutofit/>
          </a:bodyPr>
          <a:lstStyle/>
          <a:p>
            <a:pPr algn="ctr"/>
            <a:endParaRPr lang="pl-PL"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   Przejęcie wodociągów i utworzenie Gminnego Zakładu Usług Wodnych</a:t>
            </a: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ctr"/>
            <a:r>
              <a:rPr lang="pl-PL" sz="3600" b="1" dirty="0" smtClean="0">
                <a:solidFill>
                  <a:schemeClr val="tx1"/>
                </a:solidFill>
                <a:latin typeface="Baskerville Old Face" pitchFamily="18" charset="0"/>
              </a:rPr>
              <a:t>Wojewódzki Zakład Usług Wodnych </a:t>
            </a:r>
          </a:p>
          <a:p>
            <a:pPr algn="ctr"/>
            <a:r>
              <a:rPr lang="pl-PL" sz="3600" b="1" dirty="0" smtClean="0">
                <a:solidFill>
                  <a:schemeClr val="tx1"/>
                </a:solidFill>
                <a:latin typeface="Baskerville Old Face" pitchFamily="18" charset="0"/>
              </a:rPr>
              <a:t>w Kętach</a:t>
            </a:r>
          </a:p>
          <a:p>
            <a:pPr algn="ctr"/>
            <a:r>
              <a:rPr lang="pl-PL" sz="3600" b="1" dirty="0" smtClean="0">
                <a:solidFill>
                  <a:schemeClr val="tx1"/>
                </a:solidFill>
                <a:latin typeface="Baskerville Old Face" pitchFamily="18" charset="0"/>
              </a:rPr>
              <a:t>GZUW Spytkowice</a:t>
            </a: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r>
              <a:rPr lang="pl-PL" sz="1600" b="1" dirty="0" smtClean="0">
                <a:solidFill>
                  <a:schemeClr val="tx1"/>
                </a:solidFill>
                <a:latin typeface="Constantia" pitchFamily="18" charset="0"/>
              </a:rPr>
              <a:t>   </a:t>
            </a: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5" name="Obraz 4" descr="logogzuw.png"/>
          <p:cNvPicPr>
            <a:picLocks noChangeAspect="1"/>
          </p:cNvPicPr>
          <p:nvPr/>
        </p:nvPicPr>
        <p:blipFill>
          <a:blip r:embed="rId2"/>
          <a:stretch>
            <a:fillRect/>
          </a:stretch>
        </p:blipFill>
        <p:spPr>
          <a:xfrm>
            <a:off x="3571868" y="3286124"/>
            <a:ext cx="1928826" cy="1928826"/>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xit" presetSubtype="0" accel="50000" fill="hold" nodeType="clickEffect">
                                  <p:stCondLst>
                                    <p:cond delay="0"/>
                                  </p:stCondLst>
                                  <p:iterate type="lt">
                                    <p:tmPct val="50000"/>
                                  </p:iterate>
                                  <p:childTnLst>
                                    <p:anim calcmode="lin" valueType="num">
                                      <p:cBhvr>
                                        <p:cTn id="6" dur="500">
                                          <p:stCondLst>
                                            <p:cond delay="0"/>
                                          </p:stCondLst>
                                        </p:cTn>
                                        <p:tgtEl>
                                          <p:spTgt spid="3">
                                            <p:txEl>
                                              <p:pRg st="5" end="5"/>
                                            </p:txEl>
                                          </p:spTgt>
                                        </p:tgtEl>
                                        <p:attrNameLst>
                                          <p:attrName>style.rotation</p:attrName>
                                        </p:attrNameLst>
                                      </p:cBhvr>
                                      <p:tavLst>
                                        <p:tav tm="0">
                                          <p:val>
                                            <p:fltVal val="0"/>
                                          </p:val>
                                        </p:tav>
                                        <p:tav tm="100000">
                                          <p:val>
                                            <p:fltVal val="45"/>
                                          </p:val>
                                        </p:tav>
                                      </p:tavLst>
                                    </p:anim>
                                    <p:anim calcmode="lin" valueType="num">
                                      <p:cBhvr>
                                        <p:cTn id="7" dur="500">
                                          <p:stCondLst>
                                            <p:cond delay="0"/>
                                          </p:stCondLst>
                                        </p:cTn>
                                        <p:tgtEl>
                                          <p:spTgt spid="3">
                                            <p:txEl>
                                              <p:pRg st="5" end="5"/>
                                            </p:txEl>
                                          </p:spTgt>
                                        </p:tgtEl>
                                        <p:attrNameLst>
                                          <p:attrName>ppt_y</p:attrName>
                                        </p:attrNameLst>
                                      </p:cBhvr>
                                      <p:tavLst>
                                        <p:tav tm="0">
                                          <p:val>
                                            <p:strVal val="ppt_y"/>
                                          </p:val>
                                        </p:tav>
                                        <p:tav tm="100000">
                                          <p:val>
                                            <p:strVal val="ppt_y+1"/>
                                          </p:val>
                                        </p:tav>
                                      </p:tavLst>
                                    </p:anim>
                                    <p:set>
                                      <p:cBhvr>
                                        <p:cTn id="8" dur="1" fill="hold">
                                          <p:stCondLst>
                                            <p:cond delay="499"/>
                                          </p:stCondLst>
                                        </p:cTn>
                                        <p:tgtEl>
                                          <p:spTgt spid="3">
                                            <p:txEl>
                                              <p:pRg st="5" end="5"/>
                                            </p:txEl>
                                          </p:spTgt>
                                        </p:tgtEl>
                                        <p:attrNameLst>
                                          <p:attrName>style.visibility</p:attrName>
                                        </p:attrNameLst>
                                      </p:cBhvr>
                                      <p:to>
                                        <p:strVal val="hidden"/>
                                      </p:to>
                                    </p:set>
                                  </p:childTnLst>
                                </p:cTn>
                              </p:par>
                              <p:par>
                                <p:cTn id="9" presetID="38" presetClass="exit" presetSubtype="0" accel="50000" fill="hold" nodeType="withEffect">
                                  <p:stCondLst>
                                    <p:cond delay="0"/>
                                  </p:stCondLst>
                                  <p:iterate type="lt">
                                    <p:tmPct val="50000"/>
                                  </p:iterate>
                                  <p:childTnLst>
                                    <p:anim calcmode="lin" valueType="num">
                                      <p:cBhvr>
                                        <p:cTn id="10" dur="500">
                                          <p:stCondLst>
                                            <p:cond delay="0"/>
                                          </p:stCondLst>
                                        </p:cTn>
                                        <p:tgtEl>
                                          <p:spTgt spid="3">
                                            <p:txEl>
                                              <p:pRg st="6" end="6"/>
                                            </p:txEl>
                                          </p:spTgt>
                                        </p:tgtEl>
                                        <p:attrNameLst>
                                          <p:attrName>style.rotation</p:attrName>
                                        </p:attrNameLst>
                                      </p:cBhvr>
                                      <p:tavLst>
                                        <p:tav tm="0">
                                          <p:val>
                                            <p:fltVal val="0"/>
                                          </p:val>
                                        </p:tav>
                                        <p:tav tm="100000">
                                          <p:val>
                                            <p:fltVal val="45"/>
                                          </p:val>
                                        </p:tav>
                                      </p:tavLst>
                                    </p:anim>
                                    <p:anim calcmode="lin" valueType="num">
                                      <p:cBhvr>
                                        <p:cTn id="11" dur="500">
                                          <p:stCondLst>
                                            <p:cond delay="0"/>
                                          </p:stCondLst>
                                        </p:cTn>
                                        <p:tgtEl>
                                          <p:spTgt spid="3">
                                            <p:txEl>
                                              <p:pRg st="6" end="6"/>
                                            </p:txEl>
                                          </p:spTgt>
                                        </p:tgtEl>
                                        <p:attrNameLst>
                                          <p:attrName>ppt_y</p:attrName>
                                        </p:attrNameLst>
                                      </p:cBhvr>
                                      <p:tavLst>
                                        <p:tav tm="0">
                                          <p:val>
                                            <p:strVal val="ppt_y"/>
                                          </p:val>
                                        </p:tav>
                                        <p:tav tm="100000">
                                          <p:val>
                                            <p:strVal val="ppt_y+1"/>
                                          </p:val>
                                        </p:tav>
                                      </p:tavLst>
                                    </p:anim>
                                    <p:set>
                                      <p:cBhvr>
                                        <p:cTn id="12" dur="1" fill="hold">
                                          <p:stCondLst>
                                            <p:cond delay="499"/>
                                          </p:stCondLst>
                                        </p:cTn>
                                        <p:tgtEl>
                                          <p:spTgt spid="3">
                                            <p:txEl>
                                              <p:pRg st="6" end="6"/>
                                            </p:txEl>
                                          </p:spTgt>
                                        </p:tgtEl>
                                        <p:attrNameLst>
                                          <p:attrName>style.visibility</p:attrName>
                                        </p:attrNameLst>
                                      </p:cBhvr>
                                      <p:to>
                                        <p:strVal val="hidden"/>
                                      </p:to>
                                    </p:set>
                                  </p:childTnLst>
                                </p:cTn>
                              </p:par>
                            </p:childTnLst>
                          </p:cTn>
                        </p:par>
                        <p:par>
                          <p:cTn id="13" fill="hold">
                            <p:stCondLst>
                              <p:cond delay="7250"/>
                            </p:stCondLst>
                            <p:childTnLst>
                              <p:par>
                                <p:cTn id="14" presetID="35" presetClass="entr" presetSubtype="0" fill="hold" nodeType="after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2000"/>
                                        <p:tgtEl>
                                          <p:spTgt spid="3">
                                            <p:txEl>
                                              <p:pRg st="7" end="7"/>
                                            </p:txEl>
                                          </p:spTgt>
                                        </p:tgtEl>
                                      </p:cBhvr>
                                    </p:animEffect>
                                    <p:anim calcmode="lin" valueType="num">
                                      <p:cBhvr>
                                        <p:cTn id="17" dur="2000" fill="hold"/>
                                        <p:tgtEl>
                                          <p:spTgt spid="3">
                                            <p:txEl>
                                              <p:pRg st="7" end="7"/>
                                            </p:txEl>
                                          </p:spTgt>
                                        </p:tgtEl>
                                        <p:attrNameLst>
                                          <p:attrName>style.rotation</p:attrName>
                                        </p:attrNameLst>
                                      </p:cBhvr>
                                      <p:tavLst>
                                        <p:tav tm="0">
                                          <p:val>
                                            <p:fltVal val="720"/>
                                          </p:val>
                                        </p:tav>
                                        <p:tav tm="100000">
                                          <p:val>
                                            <p:fltVal val="0"/>
                                          </p:val>
                                        </p:tav>
                                      </p:tavLst>
                                    </p:anim>
                                    <p:anim calcmode="lin" valueType="num">
                                      <p:cBhvr>
                                        <p:cTn id="18" dur="2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19" dur="2000" fill="hold"/>
                                        <p:tgtEl>
                                          <p:spTgt spid="3">
                                            <p:txEl>
                                              <p:pRg st="7" end="7"/>
                                            </p:txEl>
                                          </p:spTgt>
                                        </p:tgtEl>
                                        <p:attrNameLst>
                                          <p:attrName>ppt_w</p:attrName>
                                        </p:attrNameLst>
                                      </p:cBhvr>
                                      <p:tavLst>
                                        <p:tav tm="0">
                                          <p:val>
                                            <p:fltVal val="0"/>
                                          </p:val>
                                        </p:tav>
                                        <p:tav tm="100000">
                                          <p:val>
                                            <p:strVal val="#ppt_w"/>
                                          </p:val>
                                        </p:tav>
                                      </p:tavLst>
                                    </p:anim>
                                  </p:childTnLst>
                                </p:cTn>
                              </p:par>
                            </p:childTnLst>
                          </p:cTn>
                        </p:par>
                        <p:par>
                          <p:cTn id="20" fill="hold">
                            <p:stCondLst>
                              <p:cond delay="9250"/>
                            </p:stCondLst>
                            <p:childTnLst>
                              <p:par>
                                <p:cTn id="21" presetID="3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643710"/>
          </a:xfrm>
        </p:spPr>
        <p:txBody>
          <a:bodyPr>
            <a:normAutofit/>
          </a:bodyPr>
          <a:lstStyle/>
          <a:p>
            <a:pPr algn="l"/>
            <a:endParaRPr lang="pl-PL" sz="1600"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Opracowanie i przyjęcie Miejscowego Planu Zagospodarowania Przestrzennego</a:t>
            </a: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DSCF9714.JPG"/>
          <p:cNvPicPr>
            <a:picLocks noChangeAspect="1"/>
          </p:cNvPicPr>
          <p:nvPr/>
        </p:nvPicPr>
        <p:blipFill>
          <a:blip r:embed="rId2" cstate="print"/>
          <a:stretch>
            <a:fillRect/>
          </a:stretch>
        </p:blipFill>
        <p:spPr>
          <a:xfrm>
            <a:off x="357158" y="642918"/>
            <a:ext cx="3643305" cy="2732479"/>
          </a:xfrm>
          <a:prstGeom prst="rect">
            <a:avLst/>
          </a:prstGeom>
        </p:spPr>
      </p:pic>
      <p:pic>
        <p:nvPicPr>
          <p:cNvPr id="5" name="Obraz 4" descr="DSCF9716.JPG"/>
          <p:cNvPicPr>
            <a:picLocks noChangeAspect="1"/>
          </p:cNvPicPr>
          <p:nvPr/>
        </p:nvPicPr>
        <p:blipFill>
          <a:blip r:embed="rId3" cstate="print"/>
          <a:stretch>
            <a:fillRect/>
          </a:stretch>
        </p:blipFill>
        <p:spPr>
          <a:xfrm>
            <a:off x="4572000" y="1142983"/>
            <a:ext cx="4000528" cy="5334037"/>
          </a:xfrm>
          <a:prstGeom prst="rect">
            <a:avLst/>
          </a:prstGeom>
        </p:spPr>
      </p:pic>
      <p:pic>
        <p:nvPicPr>
          <p:cNvPr id="6" name="Obraz 5" descr="DSCF9706.JPG"/>
          <p:cNvPicPr>
            <a:picLocks noChangeAspect="1"/>
          </p:cNvPicPr>
          <p:nvPr/>
        </p:nvPicPr>
        <p:blipFill>
          <a:blip r:embed="rId4" cstate="print"/>
          <a:stretch>
            <a:fillRect/>
          </a:stretch>
        </p:blipFill>
        <p:spPr>
          <a:xfrm>
            <a:off x="357158" y="3571876"/>
            <a:ext cx="3809995" cy="2857496"/>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643710"/>
          </a:xfrm>
        </p:spPr>
        <p:txBody>
          <a:bodyPr>
            <a:normAutofit/>
          </a:bodyPr>
          <a:lstStyle/>
          <a:p>
            <a:pPr algn="ctr"/>
            <a:endParaRPr lang="pl-PL"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Budowa oczyszczalni ścieków Bachowicach</a:t>
            </a:r>
          </a:p>
          <a:p>
            <a:pPr algn="l"/>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IMGP0004.JPG"/>
          <p:cNvPicPr>
            <a:picLocks noChangeAspect="1"/>
          </p:cNvPicPr>
          <p:nvPr/>
        </p:nvPicPr>
        <p:blipFill>
          <a:blip r:embed="rId2" cstate="print"/>
          <a:stretch>
            <a:fillRect/>
          </a:stretch>
        </p:blipFill>
        <p:spPr>
          <a:xfrm>
            <a:off x="214282" y="785794"/>
            <a:ext cx="4429156" cy="3321867"/>
          </a:xfrm>
          <a:prstGeom prst="rect">
            <a:avLst/>
          </a:prstGeom>
        </p:spPr>
      </p:pic>
      <p:pic>
        <p:nvPicPr>
          <p:cNvPr id="2050" name="Picture 2"/>
          <p:cNvPicPr>
            <a:picLocks noChangeAspect="1" noChangeArrowheads="1"/>
          </p:cNvPicPr>
          <p:nvPr/>
        </p:nvPicPr>
        <p:blipFill>
          <a:blip r:embed="rId3"/>
          <a:srcRect/>
          <a:stretch>
            <a:fillRect/>
          </a:stretch>
        </p:blipFill>
        <p:spPr bwMode="auto">
          <a:xfrm>
            <a:off x="4429124" y="3071810"/>
            <a:ext cx="4525780" cy="3611046"/>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643710"/>
          </a:xfrm>
        </p:spPr>
        <p:txBody>
          <a:bodyPr>
            <a:normAutofit/>
          </a:bodyPr>
          <a:lstStyle/>
          <a:p>
            <a:pPr algn="ctr"/>
            <a:endParaRPr lang="pl-PL"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Uruchomienie przedszkola samorządowego w Spytkowicach</a:t>
            </a: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przedszkole.jpg"/>
          <p:cNvPicPr>
            <a:picLocks noChangeAspect="1"/>
          </p:cNvPicPr>
          <p:nvPr/>
        </p:nvPicPr>
        <p:blipFill>
          <a:blip r:embed="rId2" cstate="print"/>
          <a:stretch>
            <a:fillRect/>
          </a:stretch>
        </p:blipFill>
        <p:spPr>
          <a:xfrm>
            <a:off x="2214546" y="928670"/>
            <a:ext cx="4857784" cy="1263814"/>
          </a:xfrm>
          <a:prstGeom prst="rect">
            <a:avLst/>
          </a:prstGeom>
        </p:spPr>
      </p:pic>
      <p:pic>
        <p:nvPicPr>
          <p:cNvPr id="5" name="Obraz 4" descr="7.jpg"/>
          <p:cNvPicPr>
            <a:picLocks noChangeAspect="1"/>
          </p:cNvPicPr>
          <p:nvPr/>
        </p:nvPicPr>
        <p:blipFill>
          <a:blip r:embed="rId3"/>
          <a:stretch>
            <a:fillRect/>
          </a:stretch>
        </p:blipFill>
        <p:spPr>
          <a:xfrm>
            <a:off x="1714480" y="2357430"/>
            <a:ext cx="5715040" cy="4289642"/>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643710"/>
          </a:xfrm>
        </p:spPr>
        <p:txBody>
          <a:bodyPr>
            <a:normAutofit/>
          </a:bodyPr>
          <a:lstStyle/>
          <a:p>
            <a:pPr algn="l"/>
            <a:endParaRPr lang="pl-PL" sz="1600"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Powołanie Społecznego Komitetu Rozbudowy Szkoły Podstawowej w Spytkowicach</a:t>
            </a:r>
            <a:endParaRPr lang="pl-PL" sz="1600"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001.jpg"/>
          <p:cNvPicPr>
            <a:picLocks noChangeAspect="1"/>
          </p:cNvPicPr>
          <p:nvPr/>
        </p:nvPicPr>
        <p:blipFill>
          <a:blip r:embed="rId2" cstate="print"/>
          <a:stretch>
            <a:fillRect/>
          </a:stretch>
        </p:blipFill>
        <p:spPr>
          <a:xfrm>
            <a:off x="214282" y="785794"/>
            <a:ext cx="4572032" cy="2715602"/>
          </a:xfrm>
          <a:prstGeom prst="rect">
            <a:avLst/>
          </a:prstGeom>
        </p:spPr>
      </p:pic>
      <p:pic>
        <p:nvPicPr>
          <p:cNvPr id="5" name="Obraz 4" descr="002.jpg"/>
          <p:cNvPicPr>
            <a:picLocks noChangeAspect="1"/>
          </p:cNvPicPr>
          <p:nvPr/>
        </p:nvPicPr>
        <p:blipFill>
          <a:blip r:embed="rId3" cstate="print"/>
          <a:stretch>
            <a:fillRect/>
          </a:stretch>
        </p:blipFill>
        <p:spPr>
          <a:xfrm>
            <a:off x="4286248" y="3500438"/>
            <a:ext cx="4685557" cy="3143272"/>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643710"/>
          </a:xfrm>
        </p:spPr>
        <p:txBody>
          <a:bodyPr>
            <a:normAutofit/>
          </a:bodyPr>
          <a:lstStyle/>
          <a:p>
            <a:pPr algn="l"/>
            <a:endParaRPr lang="pl-PL" sz="1600"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Organizacja prac interwencyjnych</a:t>
            </a:r>
            <a:endParaRPr lang="pl-PL" sz="1600"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6" name="Obraz 5" descr="CIMG0002.JPG"/>
          <p:cNvPicPr>
            <a:picLocks noChangeAspect="1"/>
          </p:cNvPicPr>
          <p:nvPr/>
        </p:nvPicPr>
        <p:blipFill>
          <a:blip r:embed="rId2" cstate="print"/>
          <a:stretch>
            <a:fillRect/>
          </a:stretch>
        </p:blipFill>
        <p:spPr>
          <a:xfrm>
            <a:off x="0" y="785794"/>
            <a:ext cx="4572000" cy="3429000"/>
          </a:xfrm>
          <a:prstGeom prst="rect">
            <a:avLst/>
          </a:prstGeom>
        </p:spPr>
      </p:pic>
      <p:pic>
        <p:nvPicPr>
          <p:cNvPr id="8" name="Obraz 7" descr="CIMG0004.JPG"/>
          <p:cNvPicPr>
            <a:picLocks noChangeAspect="1"/>
          </p:cNvPicPr>
          <p:nvPr/>
        </p:nvPicPr>
        <p:blipFill>
          <a:blip r:embed="rId3" cstate="print"/>
          <a:stretch>
            <a:fillRect/>
          </a:stretch>
        </p:blipFill>
        <p:spPr>
          <a:xfrm>
            <a:off x="5072066" y="857232"/>
            <a:ext cx="3857620" cy="2893215"/>
          </a:xfrm>
          <a:prstGeom prst="rect">
            <a:avLst/>
          </a:prstGeom>
        </p:spPr>
      </p:pic>
      <p:pic>
        <p:nvPicPr>
          <p:cNvPr id="7" name="Obraz 6" descr="CIMG0018.JPG"/>
          <p:cNvPicPr>
            <a:picLocks noChangeAspect="1"/>
          </p:cNvPicPr>
          <p:nvPr/>
        </p:nvPicPr>
        <p:blipFill>
          <a:blip r:embed="rId4" cstate="print"/>
          <a:stretch>
            <a:fillRect/>
          </a:stretch>
        </p:blipFill>
        <p:spPr>
          <a:xfrm>
            <a:off x="2071670" y="3500438"/>
            <a:ext cx="4143372" cy="3107529"/>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251520" y="692696"/>
            <a:ext cx="8062912" cy="1470025"/>
          </a:xfrm>
        </p:spPr>
        <p:txBody>
          <a:bodyPr/>
          <a:lstStyle/>
          <a:p>
            <a:pPr algn="ctr"/>
            <a:endParaRPr lang="pl-PL" b="1" dirty="0">
              <a:solidFill>
                <a:srgbClr val="FF0000"/>
              </a:solidFill>
              <a:latin typeface="Constantia" panose="02030602050306030303" pitchFamily="18" charset="0"/>
              <a:cs typeface="Andalus" panose="02020603050405020304" pitchFamily="18" charset="-78"/>
            </a:endParaRPr>
          </a:p>
        </p:txBody>
      </p:sp>
      <p:sp>
        <p:nvSpPr>
          <p:cNvPr id="5" name="Podtytuł 4"/>
          <p:cNvSpPr>
            <a:spLocks noGrp="1"/>
          </p:cNvSpPr>
          <p:nvPr>
            <p:ph type="subTitle" idx="1"/>
          </p:nvPr>
        </p:nvSpPr>
        <p:spPr>
          <a:xfrm>
            <a:off x="539552" y="1988840"/>
            <a:ext cx="8062912" cy="3107546"/>
          </a:xfrm>
        </p:spPr>
        <p:txBody>
          <a:bodyPr>
            <a:normAutofit/>
          </a:bodyPr>
          <a:lstStyle/>
          <a:p>
            <a:pPr algn="ctr"/>
            <a:r>
              <a:rPr lang="pl-PL" sz="4400" b="1" dirty="0" smtClean="0">
                <a:solidFill>
                  <a:srgbClr val="FF0000"/>
                </a:solidFill>
                <a:effectLst>
                  <a:outerShdw blurRad="38100" dist="38100" dir="2700000" algn="tl">
                    <a:srgbClr val="000000">
                      <a:alpha val="43137"/>
                    </a:srgbClr>
                  </a:outerShdw>
                </a:effectLst>
                <a:latin typeface="Constantia" pitchFamily="18" charset="0"/>
                <a:cs typeface="Andalus"/>
              </a:rPr>
              <a:t>Kadencja</a:t>
            </a:r>
          </a:p>
          <a:p>
            <a:pPr algn="ctr"/>
            <a:endParaRPr lang="pl-PL" sz="4400" b="1" dirty="0" smtClean="0">
              <a:effectLst>
                <a:outerShdw blurRad="38100" dist="38100" dir="2700000" algn="tl">
                  <a:srgbClr val="000000">
                    <a:alpha val="43137"/>
                  </a:srgbClr>
                </a:outerShdw>
              </a:effectLst>
              <a:latin typeface="Constantia" pitchFamily="18" charset="0"/>
              <a:cs typeface="Andalus"/>
            </a:endParaRPr>
          </a:p>
          <a:p>
            <a:pPr algn="ctr"/>
            <a:r>
              <a:rPr lang="pl-PL" sz="4400" b="1" dirty="0" smtClean="0">
                <a:effectLst>
                  <a:outerShdw blurRad="38100" dist="38100" dir="2700000" algn="tl">
                    <a:srgbClr val="000000">
                      <a:alpha val="43137"/>
                    </a:srgbClr>
                  </a:outerShdw>
                </a:effectLst>
                <a:latin typeface="Constantia" pitchFamily="18" charset="0"/>
                <a:cs typeface="Andalus"/>
              </a:rPr>
              <a:t>1994 - 1998</a:t>
            </a:r>
            <a:endParaRPr lang="pl-PL" sz="4400" b="1" dirty="0">
              <a:effectLst>
                <a:outerShdw blurRad="38100" dist="38100" dir="2700000" algn="tl">
                  <a:srgbClr val="000000">
                    <a:alpha val="43137"/>
                  </a:srgbClr>
                </a:outerShdw>
              </a:effectLst>
              <a:latin typeface="Constantia" panose="02030602050306030303" pitchFamily="18" charset="0"/>
            </a:endParaRPr>
          </a:p>
        </p:txBody>
      </p:sp>
      <p:pic>
        <p:nvPicPr>
          <p:cNvPr id="6" name="Picture 4" descr="\\Serwer\sieciowy\brania damian\25lat_black.jpg"/>
          <p:cNvPicPr>
            <a:picLocks noChangeAspect="1" noChangeArrowheads="1"/>
          </p:cNvPicPr>
          <p:nvPr/>
        </p:nvPicPr>
        <p:blipFill>
          <a:blip r:embed="rId2"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Tree>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r>
              <a:rPr lang="pl-PL" dirty="0" smtClean="0"/>
              <a:t/>
            </a:r>
            <a:br>
              <a:rPr lang="pl-PL" dirty="0" smtClean="0"/>
            </a:br>
            <a:endParaRPr lang="pl-PL" dirty="0"/>
          </a:p>
        </p:txBody>
      </p:sp>
      <p:sp>
        <p:nvSpPr>
          <p:cNvPr id="3" name="Podtytuł 2"/>
          <p:cNvSpPr>
            <a:spLocks noGrp="1"/>
          </p:cNvSpPr>
          <p:nvPr>
            <p:ph type="subTitle" idx="1"/>
          </p:nvPr>
        </p:nvSpPr>
        <p:spPr>
          <a:xfrm>
            <a:off x="3203848" y="620688"/>
            <a:ext cx="5114778" cy="5951584"/>
          </a:xfrm>
        </p:spPr>
        <p:txBody>
          <a:bodyPr>
            <a:normAutofit fontScale="92500" lnSpcReduction="10000"/>
          </a:bodyPr>
          <a:lstStyle/>
          <a:p>
            <a:pPr algn="ctr"/>
            <a:r>
              <a:rPr lang="pl-PL" b="1" dirty="0" smtClean="0">
                <a:solidFill>
                  <a:schemeClr val="tx1"/>
                </a:solidFill>
                <a:latin typeface="Constantia" panose="02030602050306030303" pitchFamily="18" charset="0"/>
              </a:rPr>
              <a:t>Radni Rady Gminy Spytkowice</a:t>
            </a:r>
          </a:p>
          <a:p>
            <a:pPr algn="ctr"/>
            <a:r>
              <a:rPr lang="pl-PL" sz="1700" b="1" dirty="0" smtClean="0">
                <a:solidFill>
                  <a:schemeClr val="tx1"/>
                </a:solidFill>
                <a:latin typeface="Constantia" panose="02030602050306030303" pitchFamily="18" charset="0"/>
              </a:rPr>
              <a:t>1994 – 1998</a:t>
            </a:r>
          </a:p>
          <a:p>
            <a:pPr algn="ctr"/>
            <a:r>
              <a:rPr lang="pl-PL" sz="1400" b="1" dirty="0" smtClean="0">
                <a:solidFill>
                  <a:schemeClr val="tx1"/>
                </a:solidFill>
                <a:latin typeface="Constantia" panose="02030602050306030303" pitchFamily="18" charset="0"/>
              </a:rPr>
              <a:t>(I posiedzenie: 5.07.1994)</a:t>
            </a:r>
          </a:p>
          <a:p>
            <a:pPr marL="457200" indent="-457200" algn="l">
              <a:buFont typeface="+mj-lt"/>
              <a:buAutoNum type="arabicPeriod"/>
            </a:pPr>
            <a:r>
              <a:rPr lang="pl-PL" sz="1400" b="1" dirty="0" smtClean="0">
                <a:solidFill>
                  <a:schemeClr val="tx1"/>
                </a:solidFill>
                <a:latin typeface="Constantia" panose="02030602050306030303" pitchFamily="18" charset="0"/>
              </a:rPr>
              <a:t>Woźniak Henryk			Bachowice</a:t>
            </a:r>
          </a:p>
          <a:p>
            <a:pPr marL="457200" indent="-457200" algn="l">
              <a:buFont typeface="+mj-lt"/>
              <a:buAutoNum type="arabicPeriod"/>
            </a:pPr>
            <a:r>
              <a:rPr lang="pl-PL" sz="1400" b="1" dirty="0" smtClean="0">
                <a:solidFill>
                  <a:schemeClr val="tx1"/>
                </a:solidFill>
                <a:latin typeface="Constantia" panose="02030602050306030303" pitchFamily="18" charset="0"/>
              </a:rPr>
              <a:t>Walkowicz Kazimierz		Bachowice</a:t>
            </a:r>
          </a:p>
          <a:p>
            <a:pPr marL="457200" indent="-457200" algn="l">
              <a:buFont typeface="+mj-lt"/>
              <a:buAutoNum type="arabicPeriod"/>
            </a:pPr>
            <a:r>
              <a:rPr lang="pl-PL" sz="1400" b="1" dirty="0" smtClean="0">
                <a:solidFill>
                  <a:schemeClr val="tx1"/>
                </a:solidFill>
                <a:latin typeface="Constantia" panose="02030602050306030303" pitchFamily="18" charset="0"/>
              </a:rPr>
              <a:t>Kościelniak Tadeusz		Bachowice</a:t>
            </a:r>
          </a:p>
          <a:p>
            <a:pPr marL="457200" indent="-457200" algn="l">
              <a:buFont typeface="+mj-lt"/>
              <a:buAutoNum type="arabicPeriod"/>
            </a:pPr>
            <a:r>
              <a:rPr lang="pl-PL" sz="1400" b="1" dirty="0" smtClean="0">
                <a:solidFill>
                  <a:schemeClr val="tx1"/>
                </a:solidFill>
                <a:latin typeface="Constantia" panose="02030602050306030303" pitchFamily="18" charset="0"/>
              </a:rPr>
              <a:t>Orda Zygmunt			Bachowice</a:t>
            </a:r>
          </a:p>
          <a:p>
            <a:pPr marL="457200" indent="-457200" algn="l">
              <a:buFont typeface="+mj-lt"/>
              <a:buAutoNum type="arabicPeriod"/>
            </a:pPr>
            <a:r>
              <a:rPr lang="pl-PL" sz="1400" b="1" dirty="0" smtClean="0">
                <a:solidFill>
                  <a:schemeClr val="tx1"/>
                </a:solidFill>
                <a:latin typeface="Constantia" panose="02030602050306030303" pitchFamily="18" charset="0"/>
              </a:rPr>
              <a:t>Szewczyk Zenon			Bachowice</a:t>
            </a:r>
          </a:p>
          <a:p>
            <a:pPr marL="457200" indent="-457200" algn="l">
              <a:buFont typeface="+mj-lt"/>
              <a:buAutoNum type="arabicPeriod"/>
            </a:pPr>
            <a:r>
              <a:rPr lang="pl-PL" sz="1400" b="1" dirty="0" smtClean="0">
                <a:solidFill>
                  <a:schemeClr val="tx1"/>
                </a:solidFill>
                <a:latin typeface="Constantia" panose="02030602050306030303" pitchFamily="18" charset="0"/>
              </a:rPr>
              <a:t>Dziuba Józef			Ryczów</a:t>
            </a:r>
          </a:p>
          <a:p>
            <a:pPr marL="457200" indent="-457200" algn="l">
              <a:buFont typeface="+mj-lt"/>
              <a:buAutoNum type="arabicPeriod"/>
            </a:pPr>
            <a:r>
              <a:rPr lang="pl-PL" sz="1400" b="1" dirty="0" err="1" smtClean="0">
                <a:solidFill>
                  <a:schemeClr val="tx1"/>
                </a:solidFill>
                <a:latin typeface="Constantia" pitchFamily="18" charset="0"/>
              </a:rPr>
              <a:t>Kaczkoś</a:t>
            </a:r>
            <a:r>
              <a:rPr lang="pl-PL" sz="1400" b="1" dirty="0" smtClean="0">
                <a:solidFill>
                  <a:schemeClr val="tx1"/>
                </a:solidFill>
                <a:latin typeface="Constantia" pitchFamily="18" charset="0"/>
              </a:rPr>
              <a:t> Tadeusz			Ryczów</a:t>
            </a:r>
          </a:p>
          <a:p>
            <a:pPr marL="457200" indent="-457200" algn="l">
              <a:buFont typeface="+mj-lt"/>
              <a:buAutoNum type="arabicPeriod"/>
            </a:pPr>
            <a:r>
              <a:rPr lang="pl-PL" sz="1400" b="1" dirty="0" err="1" smtClean="0">
                <a:solidFill>
                  <a:schemeClr val="tx1"/>
                </a:solidFill>
                <a:latin typeface="Constantia" pitchFamily="18" charset="0"/>
              </a:rPr>
              <a:t>Chlebicki</a:t>
            </a:r>
            <a:r>
              <a:rPr lang="pl-PL" sz="1400" b="1" dirty="0" smtClean="0">
                <a:solidFill>
                  <a:schemeClr val="tx1"/>
                </a:solidFill>
                <a:latin typeface="Constantia" pitchFamily="18" charset="0"/>
              </a:rPr>
              <a:t> Witold			Ryczów</a:t>
            </a:r>
          </a:p>
          <a:p>
            <a:pPr marL="457200" indent="-457200" algn="l">
              <a:buFont typeface="+mj-lt"/>
              <a:buAutoNum type="arabicPeriod"/>
            </a:pPr>
            <a:r>
              <a:rPr lang="pl-PL" sz="1400" b="1" dirty="0" smtClean="0">
                <a:solidFill>
                  <a:schemeClr val="tx1"/>
                </a:solidFill>
                <a:latin typeface="Constantia" pitchFamily="18" charset="0"/>
              </a:rPr>
              <a:t>Słoma Jan			Ryczów</a:t>
            </a:r>
          </a:p>
          <a:p>
            <a:pPr marL="457200" indent="-457200" algn="l">
              <a:buFont typeface="+mj-lt"/>
              <a:buAutoNum type="arabicPeriod"/>
            </a:pPr>
            <a:r>
              <a:rPr lang="pl-PL" sz="1400" b="1" dirty="0" smtClean="0">
                <a:solidFill>
                  <a:schemeClr val="tx1"/>
                </a:solidFill>
                <a:latin typeface="Constantia" pitchFamily="18" charset="0"/>
              </a:rPr>
              <a:t>Sowa Wiesław			Ryczów</a:t>
            </a:r>
          </a:p>
          <a:p>
            <a:pPr marL="457200" indent="-457200" algn="l">
              <a:buFont typeface="+mj-lt"/>
              <a:buAutoNum type="arabicPeriod"/>
            </a:pPr>
            <a:r>
              <a:rPr lang="pl-PL" sz="1400" b="1" dirty="0" err="1" smtClean="0">
                <a:solidFill>
                  <a:schemeClr val="tx1"/>
                </a:solidFill>
                <a:latin typeface="Constantia" pitchFamily="18" charset="0"/>
              </a:rPr>
              <a:t>Chodacki</a:t>
            </a:r>
            <a:r>
              <a:rPr lang="pl-PL" sz="1400" b="1" dirty="0" smtClean="0">
                <a:solidFill>
                  <a:schemeClr val="tx1"/>
                </a:solidFill>
                <a:latin typeface="Constantia" pitchFamily="18" charset="0"/>
              </a:rPr>
              <a:t> Jan			Spytkowice</a:t>
            </a:r>
          </a:p>
          <a:p>
            <a:pPr marL="457200" indent="-457200" algn="l">
              <a:buFont typeface="+mj-lt"/>
              <a:buAutoNum type="arabicPeriod"/>
            </a:pPr>
            <a:r>
              <a:rPr lang="pl-PL" sz="1400" b="1" dirty="0" err="1" smtClean="0">
                <a:solidFill>
                  <a:schemeClr val="tx1"/>
                </a:solidFill>
                <a:latin typeface="Constantia" pitchFamily="18" charset="0"/>
              </a:rPr>
              <a:t>Kornaś</a:t>
            </a:r>
            <a:r>
              <a:rPr lang="pl-PL" sz="1400" b="1" dirty="0" smtClean="0">
                <a:solidFill>
                  <a:schemeClr val="tx1"/>
                </a:solidFill>
                <a:latin typeface="Constantia" pitchFamily="18" charset="0"/>
              </a:rPr>
              <a:t>  Jan			Spytkowice</a:t>
            </a:r>
          </a:p>
          <a:p>
            <a:pPr marL="457200" indent="-457200" algn="l">
              <a:buFont typeface="+mj-lt"/>
              <a:buAutoNum type="arabicPeriod"/>
            </a:pPr>
            <a:r>
              <a:rPr lang="pl-PL" sz="1400" b="1" dirty="0" smtClean="0">
                <a:solidFill>
                  <a:schemeClr val="tx1"/>
                </a:solidFill>
                <a:latin typeface="Constantia" pitchFamily="18" charset="0"/>
              </a:rPr>
              <a:t>Głąb Augustyn			Spytkowice</a:t>
            </a:r>
          </a:p>
          <a:p>
            <a:pPr marL="457200" indent="-457200" algn="l">
              <a:buFont typeface="+mj-lt"/>
              <a:buAutoNum type="arabicPeriod"/>
            </a:pPr>
            <a:r>
              <a:rPr lang="pl-PL" sz="1400" b="1" dirty="0" smtClean="0">
                <a:solidFill>
                  <a:schemeClr val="tx1"/>
                </a:solidFill>
                <a:latin typeface="Constantia" pitchFamily="18" charset="0"/>
              </a:rPr>
              <a:t>Wołek Zdzisław			Spytkowice</a:t>
            </a:r>
          </a:p>
          <a:p>
            <a:pPr marL="457200" indent="-457200" algn="l">
              <a:buFont typeface="+mj-lt"/>
              <a:buAutoNum type="arabicPeriod"/>
            </a:pPr>
            <a:r>
              <a:rPr lang="pl-PL" sz="1400" b="1" dirty="0" err="1" smtClean="0">
                <a:solidFill>
                  <a:schemeClr val="tx1"/>
                </a:solidFill>
                <a:latin typeface="Constantia" pitchFamily="18" charset="0"/>
              </a:rPr>
              <a:t>Karamański</a:t>
            </a:r>
            <a:r>
              <a:rPr lang="pl-PL" sz="1400" b="1" dirty="0" smtClean="0">
                <a:solidFill>
                  <a:schemeClr val="tx1"/>
                </a:solidFill>
                <a:latin typeface="Constantia" pitchFamily="18" charset="0"/>
              </a:rPr>
              <a:t> Władysław		Spytkowice</a:t>
            </a:r>
          </a:p>
          <a:p>
            <a:pPr marL="457200" indent="-457200" algn="l">
              <a:buFont typeface="+mj-lt"/>
              <a:buAutoNum type="arabicPeriod"/>
            </a:pPr>
            <a:r>
              <a:rPr lang="pl-PL" sz="1400" b="1" dirty="0" smtClean="0">
                <a:solidFill>
                  <a:schemeClr val="tx1"/>
                </a:solidFill>
                <a:latin typeface="Constantia" pitchFamily="18" charset="0"/>
              </a:rPr>
              <a:t>Dzidek Anna			Spytkowice</a:t>
            </a:r>
          </a:p>
          <a:p>
            <a:pPr marL="457200" indent="-457200" algn="l">
              <a:buFont typeface="+mj-lt"/>
              <a:buAutoNum type="arabicPeriod"/>
            </a:pPr>
            <a:r>
              <a:rPr lang="pl-PL" sz="1400" b="1" dirty="0" err="1" smtClean="0">
                <a:solidFill>
                  <a:schemeClr val="tx1"/>
                </a:solidFill>
                <a:latin typeface="Constantia" pitchFamily="18" charset="0"/>
              </a:rPr>
              <a:t>Gębczyk</a:t>
            </a:r>
            <a:r>
              <a:rPr lang="pl-PL" sz="1400" b="1" dirty="0" smtClean="0">
                <a:solidFill>
                  <a:schemeClr val="tx1"/>
                </a:solidFill>
                <a:latin typeface="Constantia" pitchFamily="18" charset="0"/>
              </a:rPr>
              <a:t> Mieczysław		Spytkowice</a:t>
            </a:r>
          </a:p>
          <a:p>
            <a:pPr marL="457200" indent="-457200" algn="l">
              <a:buFont typeface="+mj-lt"/>
              <a:buAutoNum type="arabicPeriod"/>
            </a:pPr>
            <a:r>
              <a:rPr lang="pl-PL" sz="1400" b="1" dirty="0" smtClean="0">
                <a:solidFill>
                  <a:schemeClr val="tx1"/>
                </a:solidFill>
                <a:latin typeface="Constantia" pitchFamily="18" charset="0"/>
              </a:rPr>
              <a:t>Rybarczyk Krzysztof		Spytkowice</a:t>
            </a:r>
          </a:p>
          <a:p>
            <a:pPr marL="457200" indent="-457200" algn="l">
              <a:buFont typeface="+mj-lt"/>
              <a:buAutoNum type="arabicPeriod"/>
            </a:pPr>
            <a:r>
              <a:rPr lang="pl-PL" sz="1400" b="1" dirty="0" smtClean="0">
                <a:solidFill>
                  <a:schemeClr val="tx1"/>
                </a:solidFill>
                <a:latin typeface="Constantia" pitchFamily="18" charset="0"/>
              </a:rPr>
              <a:t>Ściera Stanisław			Spytkowice</a:t>
            </a:r>
          </a:p>
          <a:p>
            <a:pPr marL="457200" indent="-457200" algn="l">
              <a:buFont typeface="+mj-lt"/>
              <a:buAutoNum type="arabicPeriod"/>
            </a:pPr>
            <a:r>
              <a:rPr lang="pl-PL" sz="1400" b="1" dirty="0" err="1" smtClean="0">
                <a:solidFill>
                  <a:schemeClr val="tx1"/>
                </a:solidFill>
                <a:latin typeface="Constantia" pitchFamily="18" charset="0"/>
              </a:rPr>
              <a:t>Seremet</a:t>
            </a:r>
            <a:r>
              <a:rPr lang="pl-PL" sz="1400" b="1" dirty="0" smtClean="0">
                <a:solidFill>
                  <a:schemeClr val="tx1"/>
                </a:solidFill>
                <a:latin typeface="Constantia" pitchFamily="18" charset="0"/>
              </a:rPr>
              <a:t> Władysław		Miejsce</a:t>
            </a:r>
          </a:p>
          <a:p>
            <a:pPr marL="457200" indent="-457200" algn="l">
              <a:buFont typeface="+mj-lt"/>
              <a:buAutoNum type="arabicPeriod"/>
            </a:pPr>
            <a:endParaRPr lang="pl-PL" sz="1800" b="1" dirty="0" smtClean="0">
              <a:solidFill>
                <a:schemeClr val="tx1"/>
              </a:solidFill>
              <a:latin typeface="Constantia" pitchFamily="18" charset="0"/>
            </a:endParaRPr>
          </a:p>
          <a:p>
            <a:pPr marL="457200" indent="-457200" algn="l">
              <a:buFont typeface="+mj-lt"/>
              <a:buAutoNum type="arabicPeriod"/>
            </a:pP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graphicFrame>
        <p:nvGraphicFramePr>
          <p:cNvPr id="4" name="Tabela 3"/>
          <p:cNvGraphicFramePr>
            <a:graphicFrameLocks noGrp="1"/>
          </p:cNvGraphicFramePr>
          <p:nvPr/>
        </p:nvGraphicFramePr>
        <p:xfrm>
          <a:off x="3643306" y="2214554"/>
          <a:ext cx="1326524" cy="257577"/>
        </p:xfrm>
        <a:graphic>
          <a:graphicData uri="http://schemas.openxmlformats.org/drawingml/2006/table">
            <a:tbl>
              <a:tblPr/>
              <a:tblGrid>
                <a:gridCol w="1326524"/>
              </a:tblGrid>
              <a:tr h="257577">
                <a:tc>
                  <a:txBody>
                    <a:bodyPr/>
                    <a:lstStyle/>
                    <a:p>
                      <a:endParaRPr lang="pl-PL" sz="1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5" name="Tabela 4"/>
          <p:cNvGraphicFramePr>
            <a:graphicFrameLocks noGrp="1"/>
          </p:cNvGraphicFramePr>
          <p:nvPr/>
        </p:nvGraphicFramePr>
        <p:xfrm>
          <a:off x="3643306" y="3714752"/>
          <a:ext cx="1287888" cy="244698"/>
        </p:xfrm>
        <a:graphic>
          <a:graphicData uri="http://schemas.openxmlformats.org/drawingml/2006/table">
            <a:tbl>
              <a:tblPr/>
              <a:tblGrid>
                <a:gridCol w="1287888"/>
              </a:tblGrid>
              <a:tr h="244698">
                <a:tc>
                  <a:txBody>
                    <a:bodyPr/>
                    <a:lstStyle/>
                    <a:p>
                      <a:endParaRPr lang="pl-PL" sz="1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6" name="Tabela 5"/>
          <p:cNvGraphicFramePr>
            <a:graphicFrameLocks noGrp="1"/>
          </p:cNvGraphicFramePr>
          <p:nvPr/>
        </p:nvGraphicFramePr>
        <p:xfrm>
          <a:off x="3643306" y="3970978"/>
          <a:ext cx="1275008" cy="243840"/>
        </p:xfrm>
        <a:graphic>
          <a:graphicData uri="http://schemas.openxmlformats.org/drawingml/2006/table">
            <a:tbl>
              <a:tblPr/>
              <a:tblGrid>
                <a:gridCol w="1275008"/>
              </a:tblGrid>
              <a:tr h="214314">
                <a:tc>
                  <a:txBody>
                    <a:bodyPr/>
                    <a:lstStyle/>
                    <a:p>
                      <a:endParaRPr lang="pl-PL" sz="1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7" name="Tabela 6"/>
          <p:cNvGraphicFramePr>
            <a:graphicFrameLocks noGrp="1"/>
          </p:cNvGraphicFramePr>
          <p:nvPr/>
        </p:nvGraphicFramePr>
        <p:xfrm>
          <a:off x="3643306" y="5000637"/>
          <a:ext cx="1928826" cy="285752"/>
        </p:xfrm>
        <a:graphic>
          <a:graphicData uri="http://schemas.openxmlformats.org/drawingml/2006/table">
            <a:tbl>
              <a:tblPr/>
              <a:tblGrid>
                <a:gridCol w="1928826"/>
              </a:tblGrid>
              <a:tr h="285752">
                <a:tc>
                  <a:txBody>
                    <a:bodyPr/>
                    <a:lstStyle/>
                    <a:p>
                      <a:endParaRPr lang="pl-PL" sz="8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xmlns="" val="880266046"/>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00364" y="620688"/>
            <a:ext cx="5715040" cy="5040560"/>
          </a:xfrm>
        </p:spPr>
        <p:txBody>
          <a:bodyPr>
            <a:normAutofit/>
          </a:bodyPr>
          <a:lstStyle/>
          <a:p>
            <a:pPr algn="ctr"/>
            <a:r>
              <a:rPr lang="pl-PL" b="1" dirty="0" smtClean="0">
                <a:solidFill>
                  <a:schemeClr val="tx1"/>
                </a:solidFill>
                <a:latin typeface="Constantia" panose="02030602050306030303" pitchFamily="18" charset="0"/>
              </a:rPr>
              <a:t>Wybory Przewodniczącego Rady Gminy</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(5.07.1994 r.)</a:t>
            </a: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r>
              <a:rPr lang="pl-PL" sz="1600" b="1" dirty="0" smtClean="0">
                <a:solidFill>
                  <a:schemeClr val="tx1"/>
                </a:solidFill>
                <a:latin typeface="Constantia" pitchFamily="18" charset="0"/>
              </a:rPr>
              <a:t>Kandydat i wyniki głosowania:</a:t>
            </a:r>
          </a:p>
          <a:p>
            <a:pPr marL="342900" indent="-342900" algn="l">
              <a:buFont typeface="+mj-lt"/>
              <a:buAutoNum type="arabicParenR"/>
            </a:pPr>
            <a:r>
              <a:rPr lang="pl-PL" sz="1600" b="1" dirty="0" err="1" smtClean="0">
                <a:solidFill>
                  <a:schemeClr val="tx1"/>
                </a:solidFill>
                <a:latin typeface="Constantia" pitchFamily="18" charset="0"/>
              </a:rPr>
              <a:t>Chodacki</a:t>
            </a:r>
            <a:r>
              <a:rPr lang="pl-PL" sz="1600" b="1" dirty="0" smtClean="0">
                <a:solidFill>
                  <a:schemeClr val="tx1"/>
                </a:solidFill>
                <a:latin typeface="Constantia" pitchFamily="18" charset="0"/>
              </a:rPr>
              <a:t> Jan		- 8 głosów „za”</a:t>
            </a:r>
          </a:p>
          <a:p>
            <a:pPr marL="342900" indent="-342900" algn="l"/>
            <a:r>
              <a:rPr lang="pl-PL" sz="1600" b="1" dirty="0" smtClean="0">
                <a:solidFill>
                  <a:schemeClr val="tx1"/>
                </a:solidFill>
                <a:latin typeface="Constantia" pitchFamily="18" charset="0"/>
              </a:rPr>
              <a:t>				- 4 głosy „przeciw”</a:t>
            </a:r>
          </a:p>
          <a:p>
            <a:pPr marL="342900" indent="-342900" algn="l"/>
            <a:r>
              <a:rPr lang="pl-PL" sz="1600" b="1" dirty="0" smtClean="0">
                <a:solidFill>
                  <a:schemeClr val="tx1"/>
                </a:solidFill>
                <a:latin typeface="Constantia" pitchFamily="18" charset="0"/>
              </a:rPr>
              <a:t>				- 4 głosy „wstrzymuję się”</a:t>
            </a:r>
          </a:p>
          <a:p>
            <a:pPr marL="342900" indent="-342900" algn="l"/>
            <a:r>
              <a:rPr lang="pl-PL" sz="1600" b="1" dirty="0" smtClean="0">
                <a:solidFill>
                  <a:schemeClr val="tx1"/>
                </a:solidFill>
                <a:latin typeface="Constantia" pitchFamily="18" charset="0"/>
              </a:rPr>
              <a:t>				- 3 głosy nieważne	</a:t>
            </a: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graphicFrame>
        <p:nvGraphicFramePr>
          <p:cNvPr id="4" name="Tabela 3"/>
          <p:cNvGraphicFramePr>
            <a:graphicFrameLocks noGrp="1"/>
          </p:cNvGraphicFramePr>
          <p:nvPr/>
        </p:nvGraphicFramePr>
        <p:xfrm>
          <a:off x="3357554" y="2285992"/>
          <a:ext cx="1333293" cy="365760"/>
        </p:xfrm>
        <a:graphic>
          <a:graphicData uri="http://schemas.openxmlformats.org/drawingml/2006/table">
            <a:tbl>
              <a:tblPr/>
              <a:tblGrid>
                <a:gridCol w="1333293"/>
              </a:tblGrid>
              <a:tr h="318052">
                <a:tc>
                  <a:txBody>
                    <a:bodyPr/>
                    <a:lstStyle/>
                    <a:p>
                      <a:endParaRPr lang="pl-PL"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p:txBody>
          <a:bodyPr/>
          <a:lstStyle/>
          <a:p>
            <a:endParaRPr lang="pl-PL" dirty="0"/>
          </a:p>
        </p:txBody>
      </p:sp>
      <p:sp>
        <p:nvSpPr>
          <p:cNvPr id="5" name="Podtytuł 4"/>
          <p:cNvSpPr>
            <a:spLocks noGrp="1"/>
          </p:cNvSpPr>
          <p:nvPr>
            <p:ph type="subTitle" idx="1"/>
          </p:nvPr>
        </p:nvSpPr>
        <p:spPr/>
        <p:txBody>
          <a:bodyPr/>
          <a:lstStyle/>
          <a:p>
            <a:endParaRPr lang="pl-PL" dirty="0"/>
          </a:p>
        </p:txBody>
      </p:sp>
      <p:pic>
        <p:nvPicPr>
          <p:cNvPr id="9" name="Picture 4" descr="\\Serwer\sieciowy\brania damian\25lat_black.jpg"/>
          <p:cNvPicPr>
            <a:picLocks noChangeAspect="1" noChangeArrowheads="1"/>
          </p:cNvPicPr>
          <p:nvPr/>
        </p:nvPicPr>
        <p:blipFill>
          <a:blip r:embed="rId2"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pic>
        <p:nvPicPr>
          <p:cNvPr id="2" name="Obraz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5786" y="-500090"/>
            <a:ext cx="7627963" cy="3817315"/>
          </a:xfrm>
          <a:prstGeom prst="rect">
            <a:avLst/>
          </a:prstGeom>
        </p:spPr>
      </p:pic>
      <p:pic>
        <p:nvPicPr>
          <p:cNvPr id="6" name="Obraz 5" descr="mapa.png"/>
          <p:cNvPicPr>
            <a:picLocks noChangeAspect="1"/>
          </p:cNvPicPr>
          <p:nvPr/>
        </p:nvPicPr>
        <p:blipFill>
          <a:blip r:embed="rId4" cstate="print"/>
          <a:stretch>
            <a:fillRect/>
          </a:stretch>
        </p:blipFill>
        <p:spPr>
          <a:xfrm>
            <a:off x="2357422" y="2571744"/>
            <a:ext cx="4322518" cy="4116367"/>
          </a:xfrm>
          <a:prstGeom prst="rect">
            <a:avLst/>
          </a:prstGeom>
        </p:spPr>
      </p:pic>
    </p:spTree>
    <p:extLst>
      <p:ext uri="{BB962C8B-B14F-4D97-AF65-F5344CB8AC3E}">
        <p14:creationId xmlns:p14="http://schemas.microsoft.com/office/powerpoint/2010/main" xmlns="" val="418779563"/>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Przewodniczący</a:t>
            </a:r>
          </a:p>
          <a:p>
            <a:pPr algn="ctr"/>
            <a:r>
              <a:rPr lang="pl-PL" b="1" dirty="0" smtClean="0">
                <a:solidFill>
                  <a:schemeClr val="tx1"/>
                </a:solidFill>
                <a:latin typeface="Constantia" panose="02030602050306030303" pitchFamily="18" charset="0"/>
              </a:rPr>
              <a:t>Rady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Jan </a:t>
            </a:r>
            <a:r>
              <a:rPr lang="pl-PL" b="1" dirty="0" err="1" smtClean="0">
                <a:solidFill>
                  <a:schemeClr val="tx1"/>
                </a:solidFill>
                <a:latin typeface="Constantia" panose="02030602050306030303" pitchFamily="18" charset="0"/>
              </a:rPr>
              <a:t>Chodacki</a:t>
            </a:r>
            <a:r>
              <a:rPr lang="pl-PL" b="1" dirty="0" smtClean="0">
                <a:solidFill>
                  <a:schemeClr val="tx1"/>
                </a:solidFill>
                <a:latin typeface="Constantia" panose="02030602050306030303" pitchFamily="18" charset="0"/>
              </a:rPr>
              <a:t> </a:t>
            </a:r>
          </a:p>
          <a:p>
            <a:pPr algn="ctr"/>
            <a:r>
              <a:rPr lang="pl-PL" b="1" dirty="0" smtClean="0">
                <a:solidFill>
                  <a:schemeClr val="tx1"/>
                </a:solidFill>
                <a:latin typeface="Constantia" panose="02030602050306030303" pitchFamily="18" charset="0"/>
              </a:rPr>
              <a:t>1994 - 1998</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skanowanie0001.jpg"/>
          <p:cNvPicPr>
            <a:picLocks noChangeAspect="1"/>
          </p:cNvPicPr>
          <p:nvPr/>
        </p:nvPicPr>
        <p:blipFill>
          <a:blip r:embed="rId2" cstate="print"/>
          <a:stretch>
            <a:fillRect/>
          </a:stretch>
        </p:blipFill>
        <p:spPr>
          <a:xfrm>
            <a:off x="4860032" y="1916832"/>
            <a:ext cx="1693825" cy="2160240"/>
          </a:xfrm>
          <a:prstGeom prst="rect">
            <a:avLst/>
          </a:prstGeom>
        </p:spPr>
      </p:pic>
      <p:graphicFrame>
        <p:nvGraphicFramePr>
          <p:cNvPr id="5" name="Tabela 4"/>
          <p:cNvGraphicFramePr>
            <a:graphicFrameLocks noGrp="1"/>
          </p:cNvGraphicFramePr>
          <p:nvPr/>
        </p:nvGraphicFramePr>
        <p:xfrm>
          <a:off x="4786314" y="4714884"/>
          <a:ext cx="1928826" cy="365760"/>
        </p:xfrm>
        <a:graphic>
          <a:graphicData uri="http://schemas.openxmlformats.org/drawingml/2006/table">
            <a:tbl>
              <a:tblPr/>
              <a:tblGrid>
                <a:gridCol w="1928826"/>
              </a:tblGrid>
              <a:tr h="0">
                <a:tc>
                  <a:txBody>
                    <a:bodyPr/>
                    <a:lstStyle/>
                    <a:p>
                      <a:endParaRPr lang="pl-PL"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xmlns="" val="3994790701"/>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71802" y="620688"/>
            <a:ext cx="5643602" cy="5040560"/>
          </a:xfrm>
        </p:spPr>
        <p:txBody>
          <a:bodyPr>
            <a:normAutofit/>
          </a:bodyPr>
          <a:lstStyle/>
          <a:p>
            <a:pPr algn="ctr"/>
            <a:r>
              <a:rPr lang="pl-PL" b="1" dirty="0" smtClean="0">
                <a:solidFill>
                  <a:schemeClr val="tx1"/>
                </a:solidFill>
                <a:latin typeface="Constantia" panose="02030602050306030303" pitchFamily="18" charset="0"/>
              </a:rPr>
              <a:t>Wybory Wójta Gminy Spytkowice</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(12.07.1994 r.)</a:t>
            </a:r>
          </a:p>
          <a:p>
            <a:pPr algn="ctr"/>
            <a:endParaRPr lang="pl-PL" b="1" dirty="0" smtClean="0">
              <a:solidFill>
                <a:schemeClr val="tx1"/>
              </a:solidFill>
            </a:endParaRPr>
          </a:p>
          <a:p>
            <a:pPr algn="ctr"/>
            <a:endParaRPr lang="pl-PL" b="1" dirty="0" smtClean="0">
              <a:solidFill>
                <a:schemeClr val="tx1"/>
              </a:solidFill>
            </a:endParaRPr>
          </a:p>
          <a:p>
            <a:pPr algn="l"/>
            <a:r>
              <a:rPr lang="pl-PL" sz="1600" b="1" dirty="0" smtClean="0">
                <a:solidFill>
                  <a:schemeClr val="tx1"/>
                </a:solidFill>
                <a:latin typeface="Constantia" pitchFamily="18" charset="0"/>
              </a:rPr>
              <a:t>Kandydat i wyniki głosowania:</a:t>
            </a:r>
          </a:p>
          <a:p>
            <a:pPr marL="457200" indent="-457200" algn="l">
              <a:buFont typeface="+mj-lt"/>
              <a:buAutoNum type="arabicParenR"/>
            </a:pPr>
            <a:r>
              <a:rPr lang="pl-PL" sz="1600" b="1" dirty="0" smtClean="0">
                <a:solidFill>
                  <a:schemeClr val="tx1"/>
                </a:solidFill>
                <a:latin typeface="Constantia" pitchFamily="18" charset="0"/>
              </a:rPr>
              <a:t>Ściera Stanisław	- 18 głosów „za”</a:t>
            </a:r>
          </a:p>
          <a:p>
            <a:pPr marL="457200" indent="-457200" algn="l"/>
            <a:r>
              <a:rPr lang="pl-PL" sz="1600" b="1" dirty="0" smtClean="0">
                <a:solidFill>
                  <a:schemeClr val="tx1"/>
                </a:solidFill>
                <a:latin typeface="Constantia" pitchFamily="18" charset="0"/>
              </a:rPr>
              <a:t>				- 1 głos „wstrzymuję się”</a:t>
            </a:r>
          </a:p>
          <a:p>
            <a:pPr marL="457200" indent="-457200" algn="l"/>
            <a:r>
              <a:rPr lang="pl-PL" sz="1600" b="1" dirty="0" smtClean="0">
                <a:solidFill>
                  <a:schemeClr val="tx1"/>
                </a:solidFill>
                <a:latin typeface="Constantia" pitchFamily="18" charset="0"/>
              </a:rPr>
              <a:t>				- 1 głos nieważny</a:t>
            </a: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Wójt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Stanisław Ściera</a:t>
            </a:r>
          </a:p>
          <a:p>
            <a:pPr algn="ctr"/>
            <a:r>
              <a:rPr lang="pl-PL" b="1" dirty="0" smtClean="0">
                <a:solidFill>
                  <a:schemeClr val="tx1"/>
                </a:solidFill>
                <a:latin typeface="Constantia" panose="02030602050306030303" pitchFamily="18" charset="0"/>
              </a:rPr>
              <a:t>1994 - 1998</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5" name="Obraz 4" descr="ss.jpg"/>
          <p:cNvPicPr>
            <a:picLocks noChangeAspect="1"/>
          </p:cNvPicPr>
          <p:nvPr/>
        </p:nvPicPr>
        <p:blipFill>
          <a:blip r:embed="rId2"/>
          <a:stretch>
            <a:fillRect/>
          </a:stretch>
        </p:blipFill>
        <p:spPr>
          <a:xfrm>
            <a:off x="4786314" y="1142984"/>
            <a:ext cx="1928826" cy="2971797"/>
          </a:xfrm>
          <a:prstGeom prst="rect">
            <a:avLst/>
          </a:prstGeom>
        </p:spPr>
      </p:pic>
    </p:spTree>
    <p:extLst>
      <p:ext uri="{BB962C8B-B14F-4D97-AF65-F5344CB8AC3E}">
        <p14:creationId xmlns:p14="http://schemas.microsoft.com/office/powerpoint/2010/main" xmlns="" val="4281455118"/>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59832" y="620688"/>
            <a:ext cx="5688632" cy="5040560"/>
          </a:xfrm>
        </p:spPr>
        <p:txBody>
          <a:bodyPr>
            <a:normAutofit/>
          </a:bodyPr>
          <a:lstStyle/>
          <a:p>
            <a:pPr algn="ctr"/>
            <a:r>
              <a:rPr lang="pl-PL" b="1" dirty="0" smtClean="0">
                <a:solidFill>
                  <a:schemeClr val="tx1"/>
                </a:solidFill>
                <a:latin typeface="Constantia" panose="02030602050306030303" pitchFamily="18" charset="0"/>
              </a:rPr>
              <a:t>Zarząd Gminy Spytkowice</a:t>
            </a:r>
          </a:p>
          <a:p>
            <a:pPr algn="ctr"/>
            <a:endParaRPr lang="pl-PL" b="1" dirty="0" smtClean="0">
              <a:solidFill>
                <a:schemeClr val="tx1"/>
              </a:solidFill>
              <a:latin typeface="Constantia" panose="02030602050306030303" pitchFamily="18" charset="0"/>
            </a:endParaRPr>
          </a:p>
          <a:p>
            <a:pPr algn="l"/>
            <a:r>
              <a:rPr lang="pl-PL" sz="1600" b="1" dirty="0" smtClean="0">
                <a:solidFill>
                  <a:schemeClr val="tx1"/>
                </a:solidFill>
                <a:latin typeface="Constantia" panose="02030602050306030303" pitchFamily="18" charset="0"/>
              </a:rPr>
              <a:t>Kadencja 1994-1998</a:t>
            </a:r>
          </a:p>
          <a:p>
            <a:pPr algn="l"/>
            <a:endParaRPr lang="pl-PL" sz="1600" b="1" dirty="0" smtClean="0">
              <a:solidFill>
                <a:schemeClr val="tx1"/>
              </a:solidFill>
              <a:latin typeface="Constantia" panose="02030602050306030303" pitchFamily="18" charset="0"/>
            </a:endParaRPr>
          </a:p>
          <a:p>
            <a:pPr algn="l"/>
            <a:r>
              <a:rPr lang="pl-PL" sz="2000" b="1" dirty="0" smtClean="0">
                <a:solidFill>
                  <a:schemeClr val="tx1"/>
                </a:solidFill>
                <a:latin typeface="Constantia" panose="02030602050306030303" pitchFamily="18" charset="0"/>
              </a:rPr>
              <a:t>Ściera Stanisław 	</a:t>
            </a:r>
            <a:r>
              <a:rPr lang="pl-PL" sz="1200" b="1" dirty="0" smtClean="0">
                <a:solidFill>
                  <a:schemeClr val="tx1"/>
                </a:solidFill>
                <a:latin typeface="Constantia" panose="02030602050306030303" pitchFamily="18" charset="0"/>
              </a:rPr>
              <a:t>Przewodniczący – Wójt Gminy</a:t>
            </a:r>
          </a:p>
          <a:p>
            <a:pPr algn="l"/>
            <a:r>
              <a:rPr lang="pl-PL" sz="1600" b="1" dirty="0" smtClean="0">
                <a:solidFill>
                  <a:schemeClr val="tx1"/>
                </a:solidFill>
                <a:latin typeface="Constantia" panose="02030602050306030303" pitchFamily="18" charset="0"/>
              </a:rPr>
              <a:t>Woźniak Henryk</a:t>
            </a:r>
          </a:p>
          <a:p>
            <a:pPr algn="l"/>
            <a:r>
              <a:rPr lang="pl-PL" sz="1600" b="1" dirty="0" smtClean="0">
                <a:solidFill>
                  <a:schemeClr val="tx1"/>
                </a:solidFill>
                <a:latin typeface="Constantia" panose="02030602050306030303" pitchFamily="18" charset="0"/>
              </a:rPr>
              <a:t>Walkowicz Kazimierz</a:t>
            </a:r>
          </a:p>
          <a:p>
            <a:pPr algn="l"/>
            <a:r>
              <a:rPr lang="pl-PL" sz="1600" b="1" dirty="0" err="1" smtClean="0">
                <a:solidFill>
                  <a:schemeClr val="tx1"/>
                </a:solidFill>
                <a:latin typeface="Constantia" panose="02030602050306030303" pitchFamily="18" charset="0"/>
              </a:rPr>
              <a:t>Kaczkoś</a:t>
            </a:r>
            <a:r>
              <a:rPr lang="pl-PL" sz="1600" b="1" dirty="0" smtClean="0">
                <a:solidFill>
                  <a:schemeClr val="tx1"/>
                </a:solidFill>
                <a:latin typeface="Constantia" panose="02030602050306030303" pitchFamily="18" charset="0"/>
              </a:rPr>
              <a:t> Tadeusz</a:t>
            </a:r>
          </a:p>
          <a:p>
            <a:pPr algn="l"/>
            <a:r>
              <a:rPr lang="pl-PL" sz="1600" b="1" dirty="0" err="1" smtClean="0">
                <a:solidFill>
                  <a:schemeClr val="tx1"/>
                </a:solidFill>
                <a:latin typeface="Constantia" panose="02030602050306030303" pitchFamily="18" charset="0"/>
              </a:rPr>
              <a:t>Karamański</a:t>
            </a:r>
            <a:r>
              <a:rPr lang="pl-PL" sz="1600" b="1" dirty="0" smtClean="0">
                <a:solidFill>
                  <a:schemeClr val="tx1"/>
                </a:solidFill>
                <a:latin typeface="Constantia" panose="02030602050306030303" pitchFamily="18" charset="0"/>
              </a:rPr>
              <a:t> Władysław</a:t>
            </a:r>
            <a:endParaRPr lang="pl-PL" sz="1600"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graphicFrame>
        <p:nvGraphicFramePr>
          <p:cNvPr id="4" name="Tabela 3"/>
          <p:cNvGraphicFramePr>
            <a:graphicFrameLocks noGrp="1"/>
          </p:cNvGraphicFramePr>
          <p:nvPr/>
        </p:nvGraphicFramePr>
        <p:xfrm>
          <a:off x="3071802" y="3357562"/>
          <a:ext cx="2357454" cy="365760"/>
        </p:xfrm>
        <a:graphic>
          <a:graphicData uri="http://schemas.openxmlformats.org/drawingml/2006/table">
            <a:tbl>
              <a:tblPr/>
              <a:tblGrid>
                <a:gridCol w="2357454"/>
              </a:tblGrid>
              <a:tr h="304800">
                <a:tc>
                  <a:txBody>
                    <a:bodyPr/>
                    <a:lstStyle/>
                    <a:p>
                      <a:endParaRPr lang="pl-PL"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xmlns="" val="4121508039"/>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Sołtysi wsi</a:t>
            </a:r>
          </a:p>
          <a:p>
            <a:pPr algn="ctr"/>
            <a:r>
              <a:rPr lang="pl-PL" sz="1600" b="1" dirty="0" smtClean="0">
                <a:solidFill>
                  <a:schemeClr val="tx1"/>
                </a:solidFill>
                <a:latin typeface="Constantia" panose="02030602050306030303" pitchFamily="18" charset="0"/>
              </a:rPr>
              <a:t>26.03.1995 – 20.03.1999</a:t>
            </a:r>
          </a:p>
          <a:p>
            <a:pPr algn="ctr"/>
            <a:r>
              <a:rPr lang="pl-PL" sz="1600" b="1" dirty="0" smtClean="0">
                <a:solidFill>
                  <a:schemeClr val="tx1"/>
                </a:solidFill>
                <a:latin typeface="Constantia" panose="02030602050306030303" pitchFamily="18" charset="0"/>
              </a:rPr>
              <a:t>(wybrani na Zebraniach Wiejskich)</a:t>
            </a: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bachowice.png"/>
          <p:cNvPicPr>
            <a:picLocks noChangeAspect="1"/>
          </p:cNvPicPr>
          <p:nvPr/>
        </p:nvPicPr>
        <p:blipFill>
          <a:blip r:embed="rId2" cstate="print"/>
          <a:stretch>
            <a:fillRect/>
          </a:stretch>
        </p:blipFill>
        <p:spPr>
          <a:xfrm>
            <a:off x="5643570" y="1928802"/>
            <a:ext cx="555766" cy="622246"/>
          </a:xfrm>
          <a:prstGeom prst="rect">
            <a:avLst/>
          </a:prstGeom>
        </p:spPr>
      </p:pic>
      <p:pic>
        <p:nvPicPr>
          <p:cNvPr id="5" name="Obraz 4" descr="lipowa.png"/>
          <p:cNvPicPr>
            <a:picLocks noChangeAspect="1"/>
          </p:cNvPicPr>
          <p:nvPr/>
        </p:nvPicPr>
        <p:blipFill>
          <a:blip r:embed="rId3" cstate="print"/>
          <a:stretch>
            <a:fillRect/>
          </a:stretch>
        </p:blipFill>
        <p:spPr>
          <a:xfrm>
            <a:off x="8143900" y="1928802"/>
            <a:ext cx="577774" cy="636231"/>
          </a:xfrm>
          <a:prstGeom prst="rect">
            <a:avLst/>
          </a:prstGeom>
        </p:spPr>
      </p:pic>
      <p:pic>
        <p:nvPicPr>
          <p:cNvPr id="6" name="Obraz 5" descr="miejsce.png"/>
          <p:cNvPicPr>
            <a:picLocks noChangeAspect="1"/>
          </p:cNvPicPr>
          <p:nvPr/>
        </p:nvPicPr>
        <p:blipFill>
          <a:blip r:embed="rId4" cstate="print"/>
          <a:stretch>
            <a:fillRect/>
          </a:stretch>
        </p:blipFill>
        <p:spPr>
          <a:xfrm>
            <a:off x="6929454" y="1928802"/>
            <a:ext cx="577774" cy="636464"/>
          </a:xfrm>
          <a:prstGeom prst="rect">
            <a:avLst/>
          </a:prstGeom>
        </p:spPr>
      </p:pic>
      <p:pic>
        <p:nvPicPr>
          <p:cNvPr id="8" name="Obraz 7" descr="ryczow.png"/>
          <p:cNvPicPr>
            <a:picLocks noChangeAspect="1"/>
          </p:cNvPicPr>
          <p:nvPr/>
        </p:nvPicPr>
        <p:blipFill>
          <a:blip r:embed="rId5" cstate="print"/>
          <a:stretch>
            <a:fillRect/>
          </a:stretch>
        </p:blipFill>
        <p:spPr>
          <a:xfrm>
            <a:off x="4286248" y="1928802"/>
            <a:ext cx="596719" cy="654582"/>
          </a:xfrm>
          <a:prstGeom prst="rect">
            <a:avLst/>
          </a:prstGeom>
        </p:spPr>
      </p:pic>
      <p:pic>
        <p:nvPicPr>
          <p:cNvPr id="9" name="Obraz 8" descr="spytkowice.png"/>
          <p:cNvPicPr>
            <a:picLocks noChangeAspect="1"/>
          </p:cNvPicPr>
          <p:nvPr/>
        </p:nvPicPr>
        <p:blipFill>
          <a:blip r:embed="rId6" cstate="print"/>
          <a:stretch>
            <a:fillRect/>
          </a:stretch>
        </p:blipFill>
        <p:spPr>
          <a:xfrm>
            <a:off x="3000364" y="1928802"/>
            <a:ext cx="596144" cy="652032"/>
          </a:xfrm>
          <a:prstGeom prst="rect">
            <a:avLst/>
          </a:prstGeom>
        </p:spPr>
      </p:pic>
      <p:graphicFrame>
        <p:nvGraphicFramePr>
          <p:cNvPr id="10" name="Tabela 9"/>
          <p:cNvGraphicFramePr>
            <a:graphicFrameLocks noGrp="1"/>
          </p:cNvGraphicFramePr>
          <p:nvPr/>
        </p:nvGraphicFramePr>
        <p:xfrm>
          <a:off x="1928794" y="2643182"/>
          <a:ext cx="7072364" cy="979173"/>
        </p:xfrm>
        <a:graphic>
          <a:graphicData uri="http://schemas.openxmlformats.org/drawingml/2006/table">
            <a:tbl>
              <a:tblPr firstRow="1" bandRow="1">
                <a:tableStyleId>{284E427A-3D55-4303-BF80-6455036E1DE7}</a:tableStyleId>
              </a:tblPr>
              <a:tblGrid>
                <a:gridCol w="714380"/>
                <a:gridCol w="1246276"/>
                <a:gridCol w="1330445"/>
                <a:gridCol w="1330445"/>
                <a:gridCol w="1245300"/>
                <a:gridCol w="1205518"/>
              </a:tblGrid>
              <a:tr h="400053">
                <a:tc>
                  <a:txBody>
                    <a:bodyPr/>
                    <a:lstStyle/>
                    <a:p>
                      <a:endParaRPr lang="pl-PL" sz="1200" dirty="0"/>
                    </a:p>
                  </a:txBody>
                  <a:tcPr/>
                </a:tc>
                <a:tc>
                  <a:txBody>
                    <a:bodyPr/>
                    <a:lstStyle/>
                    <a:p>
                      <a:pPr algn="ctr"/>
                      <a:r>
                        <a:rPr lang="pl-PL" sz="1250" dirty="0" smtClean="0">
                          <a:latin typeface="Constantia" pitchFamily="18" charset="0"/>
                        </a:rPr>
                        <a:t>Spytkowice</a:t>
                      </a:r>
                      <a:endParaRPr lang="pl-PL" sz="1250" dirty="0">
                        <a:solidFill>
                          <a:schemeClr val="tx1"/>
                        </a:solidFill>
                        <a:latin typeface="Constantia" pitchFamily="18" charset="0"/>
                      </a:endParaRPr>
                    </a:p>
                  </a:txBody>
                  <a:tcPr/>
                </a:tc>
                <a:tc>
                  <a:txBody>
                    <a:bodyPr/>
                    <a:lstStyle/>
                    <a:p>
                      <a:pPr algn="ctr"/>
                      <a:r>
                        <a:rPr lang="pl-PL" sz="1250" dirty="0" smtClean="0">
                          <a:latin typeface="Constantia" pitchFamily="18" charset="0"/>
                        </a:rPr>
                        <a:t>Ryczów</a:t>
                      </a:r>
                      <a:endParaRPr lang="pl-PL" sz="1250" dirty="0">
                        <a:solidFill>
                          <a:schemeClr val="tx1"/>
                        </a:solidFill>
                        <a:latin typeface="Constantia" pitchFamily="18" charset="0"/>
                      </a:endParaRPr>
                    </a:p>
                  </a:txBody>
                  <a:tcPr/>
                </a:tc>
                <a:tc>
                  <a:txBody>
                    <a:bodyPr/>
                    <a:lstStyle/>
                    <a:p>
                      <a:pPr algn="ctr"/>
                      <a:r>
                        <a:rPr lang="pl-PL" sz="1250" dirty="0" smtClean="0">
                          <a:latin typeface="Constantia" pitchFamily="18" charset="0"/>
                        </a:rPr>
                        <a:t>Bachowice</a:t>
                      </a:r>
                      <a:endParaRPr lang="pl-PL" sz="1250" dirty="0">
                        <a:solidFill>
                          <a:schemeClr val="tx1"/>
                        </a:solidFill>
                        <a:latin typeface="Constantia" pitchFamily="18" charset="0"/>
                      </a:endParaRPr>
                    </a:p>
                  </a:txBody>
                  <a:tcPr/>
                </a:tc>
                <a:tc>
                  <a:txBody>
                    <a:bodyPr/>
                    <a:lstStyle/>
                    <a:p>
                      <a:pPr algn="ctr"/>
                      <a:r>
                        <a:rPr lang="pl-PL" sz="1250" dirty="0" smtClean="0">
                          <a:latin typeface="Constantia" pitchFamily="18" charset="0"/>
                        </a:rPr>
                        <a:t>Miejsce</a:t>
                      </a:r>
                      <a:endParaRPr lang="pl-PL" sz="1250" dirty="0">
                        <a:solidFill>
                          <a:schemeClr val="tx1"/>
                        </a:solidFill>
                        <a:latin typeface="Constantia" pitchFamily="18" charset="0"/>
                      </a:endParaRPr>
                    </a:p>
                  </a:txBody>
                  <a:tcPr/>
                </a:tc>
                <a:tc>
                  <a:txBody>
                    <a:bodyPr/>
                    <a:lstStyle/>
                    <a:p>
                      <a:pPr algn="ctr"/>
                      <a:r>
                        <a:rPr lang="pl-PL" sz="1250" dirty="0" smtClean="0">
                          <a:latin typeface="Constantia" pitchFamily="18" charset="0"/>
                        </a:rPr>
                        <a:t>Lipowa</a:t>
                      </a:r>
                      <a:endParaRPr lang="pl-PL" sz="1250" dirty="0">
                        <a:solidFill>
                          <a:schemeClr val="tx1"/>
                        </a:solidFill>
                        <a:latin typeface="Constantia" pitchFamily="18" charset="0"/>
                      </a:endParaRPr>
                    </a:p>
                  </a:txBody>
                  <a:tcPr/>
                </a:tc>
              </a:tr>
              <a:tr h="400053">
                <a:tc>
                  <a:txBody>
                    <a:bodyPr/>
                    <a:lstStyle/>
                    <a:p>
                      <a:pPr algn="ctr"/>
                      <a:r>
                        <a:rPr lang="pl-PL" sz="1600" b="1" dirty="0" smtClean="0">
                          <a:latin typeface="Constantia" pitchFamily="18" charset="0"/>
                        </a:rPr>
                        <a:t>1995</a:t>
                      </a:r>
                    </a:p>
                    <a:p>
                      <a:pPr algn="ctr"/>
                      <a:r>
                        <a:rPr lang="pl-PL" sz="1600" b="1" dirty="0" smtClean="0">
                          <a:solidFill>
                            <a:schemeClr val="tx1"/>
                          </a:solidFill>
                          <a:latin typeface="Constantia" pitchFamily="18" charset="0"/>
                        </a:rPr>
                        <a:t>- 1999</a:t>
                      </a:r>
                      <a:endParaRPr lang="pl-PL" sz="1600" b="1" dirty="0">
                        <a:solidFill>
                          <a:schemeClr val="tx1"/>
                        </a:solidFill>
                        <a:latin typeface="Constantia" pitchFamily="18" charset="0"/>
                      </a:endParaRPr>
                    </a:p>
                  </a:txBody>
                  <a:tcPr/>
                </a:tc>
                <a:tc>
                  <a:txBody>
                    <a:bodyPr/>
                    <a:lstStyle/>
                    <a:p>
                      <a:pPr algn="ctr"/>
                      <a:r>
                        <a:rPr lang="pl-PL" sz="1200" dirty="0" smtClean="0">
                          <a:latin typeface="Constantia" pitchFamily="18" charset="0"/>
                        </a:rPr>
                        <a:t>Stefan Szymocha</a:t>
                      </a:r>
                      <a:endParaRPr lang="pl-PL" sz="1200" dirty="0">
                        <a:latin typeface="Constantia" pitchFamily="18" charset="0"/>
                      </a:endParaRPr>
                    </a:p>
                  </a:txBody>
                  <a:tcPr/>
                </a:tc>
                <a:tc>
                  <a:txBody>
                    <a:bodyPr/>
                    <a:lstStyle/>
                    <a:p>
                      <a:pPr algn="ctr"/>
                      <a:r>
                        <a:rPr lang="pl-PL" sz="1200" dirty="0" smtClean="0">
                          <a:latin typeface="Constantia" pitchFamily="18" charset="0"/>
                        </a:rPr>
                        <a:t>Janusz Bryła</a:t>
                      </a:r>
                      <a:endParaRPr lang="pl-PL" sz="1200" dirty="0">
                        <a:latin typeface="Constant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200" dirty="0" smtClean="0">
                          <a:latin typeface="Constantia" pitchFamily="18" charset="0"/>
                        </a:rPr>
                        <a:t>Marian Szewczyk</a:t>
                      </a:r>
                    </a:p>
                    <a:p>
                      <a:pPr algn="ctr"/>
                      <a:endParaRPr lang="pl-PL" sz="1200" dirty="0">
                        <a:latin typeface="Constantia" pitchFamily="18" charset="0"/>
                      </a:endParaRPr>
                    </a:p>
                  </a:txBody>
                  <a:tcPr/>
                </a:tc>
                <a:tc>
                  <a:txBody>
                    <a:bodyPr/>
                    <a:lstStyle/>
                    <a:p>
                      <a:pPr algn="ctr"/>
                      <a:r>
                        <a:rPr lang="pl-PL" sz="1200" dirty="0" smtClean="0">
                          <a:latin typeface="Constantia" pitchFamily="18" charset="0"/>
                        </a:rPr>
                        <a:t>Władysław </a:t>
                      </a:r>
                      <a:r>
                        <a:rPr lang="pl-PL" sz="1200" dirty="0" err="1" smtClean="0">
                          <a:latin typeface="Constantia" pitchFamily="18" charset="0"/>
                        </a:rPr>
                        <a:t>Seremet</a:t>
                      </a:r>
                      <a:endParaRPr lang="pl-PL" sz="1200" dirty="0">
                        <a:latin typeface="Constantia" pitchFamily="18" charset="0"/>
                      </a:endParaRPr>
                    </a:p>
                  </a:txBody>
                  <a:tcPr/>
                </a:tc>
                <a:tc>
                  <a:txBody>
                    <a:bodyPr/>
                    <a:lstStyle/>
                    <a:p>
                      <a:pPr algn="ctr"/>
                      <a:r>
                        <a:rPr lang="pl-PL" sz="1200" dirty="0" smtClean="0">
                          <a:latin typeface="Constantia" pitchFamily="18" charset="0"/>
                        </a:rPr>
                        <a:t>Jan Karp</a:t>
                      </a:r>
                    </a:p>
                  </a:txBody>
                  <a:tcPr/>
                </a:tc>
              </a:tr>
            </a:tbl>
          </a:graphicData>
        </a:graphic>
      </p:graphicFrame>
    </p:spTree>
    <p:extLst>
      <p:ext uri="{BB962C8B-B14F-4D97-AF65-F5344CB8AC3E}">
        <p14:creationId xmlns:p14="http://schemas.microsoft.com/office/powerpoint/2010/main" xmlns="" val="344573540"/>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714612" y="620688"/>
            <a:ext cx="6215106" cy="5040560"/>
          </a:xfrm>
        </p:spPr>
        <p:txBody>
          <a:bodyPr>
            <a:normAutofit/>
          </a:bodyPr>
          <a:lstStyle/>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r>
              <a:rPr lang="pl-PL" b="1" dirty="0" smtClean="0">
                <a:solidFill>
                  <a:schemeClr val="tx1"/>
                </a:solidFill>
                <a:latin typeface="Constantia" pitchFamily="18" charset="0"/>
              </a:rPr>
              <a:t>Najważniejsze osiągnięcia tej kadencji…</a:t>
            </a: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429396"/>
          </a:xfrm>
        </p:spPr>
        <p:txBody>
          <a:bodyPr>
            <a:normAutofit/>
          </a:bodyPr>
          <a:lstStyle/>
          <a:p>
            <a:pPr algn="ctr"/>
            <a:endParaRPr lang="pl-PL"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Telefonizacja terenu gminy</a:t>
            </a:r>
          </a:p>
          <a:p>
            <a:pPr algn="l">
              <a:buFont typeface="Wingdings" pitchFamily="2" charset="2"/>
              <a:buChar char="Ø"/>
            </a:pPr>
            <a:endParaRPr lang="pl-PL" sz="1600" b="1" dirty="0" smtClean="0">
              <a:solidFill>
                <a:schemeClr val="tx1"/>
              </a:solidFill>
              <a:latin typeface="Constantia"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5" name="Obraz 4" descr="telefon.jpg"/>
          <p:cNvPicPr>
            <a:picLocks noChangeAspect="1"/>
          </p:cNvPicPr>
          <p:nvPr/>
        </p:nvPicPr>
        <p:blipFill>
          <a:blip r:embed="rId2"/>
          <a:stretch>
            <a:fillRect/>
          </a:stretch>
        </p:blipFill>
        <p:spPr>
          <a:xfrm>
            <a:off x="1928794" y="714356"/>
            <a:ext cx="5465007" cy="3643338"/>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429396"/>
          </a:xfrm>
        </p:spPr>
        <p:txBody>
          <a:bodyPr>
            <a:normAutofit/>
          </a:bodyPr>
          <a:lstStyle/>
          <a:p>
            <a:pPr algn="ctr"/>
            <a:endParaRPr lang="pl-PL"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r>
              <a:rPr lang="pl-PL" sz="2000" b="1" dirty="0" smtClean="0">
                <a:solidFill>
                  <a:schemeClr val="tx1"/>
                </a:solidFill>
                <a:latin typeface="Constantia" pitchFamily="18" charset="0"/>
              </a:rPr>
              <a:t>    </a:t>
            </a:r>
            <a:r>
              <a:rPr lang="pl-PL" sz="1800" b="1" dirty="0" smtClean="0">
                <a:solidFill>
                  <a:schemeClr val="tx1"/>
                </a:solidFill>
                <a:latin typeface="Constantia" pitchFamily="18" charset="0"/>
              </a:rPr>
              <a:t>Opracowanie i przyjęcie herbu gminy i sołectw</a:t>
            </a: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r>
              <a:rPr lang="pl-PL" sz="1600" b="1" dirty="0" smtClean="0">
                <a:solidFill>
                  <a:schemeClr val="tx1"/>
                </a:solidFill>
                <a:latin typeface="Constantia" pitchFamily="18" charset="0"/>
              </a:rPr>
              <a:t>   </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spytkowice.png"/>
          <p:cNvPicPr>
            <a:picLocks noChangeAspect="1"/>
          </p:cNvPicPr>
          <p:nvPr/>
        </p:nvPicPr>
        <p:blipFill>
          <a:blip r:embed="rId2" cstate="print"/>
          <a:stretch>
            <a:fillRect/>
          </a:stretch>
        </p:blipFill>
        <p:spPr>
          <a:xfrm>
            <a:off x="785786" y="2214554"/>
            <a:ext cx="1110351" cy="1214446"/>
          </a:xfrm>
          <a:prstGeom prst="rect">
            <a:avLst/>
          </a:prstGeom>
        </p:spPr>
      </p:pic>
      <p:pic>
        <p:nvPicPr>
          <p:cNvPr id="5" name="Obraz 4" descr="ryczow.png"/>
          <p:cNvPicPr>
            <a:picLocks noChangeAspect="1"/>
          </p:cNvPicPr>
          <p:nvPr/>
        </p:nvPicPr>
        <p:blipFill>
          <a:blip r:embed="rId3" cstate="print"/>
          <a:stretch>
            <a:fillRect/>
          </a:stretch>
        </p:blipFill>
        <p:spPr>
          <a:xfrm>
            <a:off x="2357422" y="2214554"/>
            <a:ext cx="1107093" cy="1214446"/>
          </a:xfrm>
          <a:prstGeom prst="rect">
            <a:avLst/>
          </a:prstGeom>
        </p:spPr>
      </p:pic>
      <p:pic>
        <p:nvPicPr>
          <p:cNvPr id="6" name="Obraz 5" descr="bachowice.png"/>
          <p:cNvPicPr>
            <a:picLocks noChangeAspect="1"/>
          </p:cNvPicPr>
          <p:nvPr/>
        </p:nvPicPr>
        <p:blipFill>
          <a:blip r:embed="rId4" cstate="print"/>
          <a:stretch>
            <a:fillRect/>
          </a:stretch>
        </p:blipFill>
        <p:spPr>
          <a:xfrm>
            <a:off x="3929058" y="2214554"/>
            <a:ext cx="1084696" cy="1214446"/>
          </a:xfrm>
          <a:prstGeom prst="rect">
            <a:avLst/>
          </a:prstGeom>
        </p:spPr>
      </p:pic>
      <p:pic>
        <p:nvPicPr>
          <p:cNvPr id="7" name="Obraz 6" descr="miejsce.png"/>
          <p:cNvPicPr>
            <a:picLocks noChangeAspect="1"/>
          </p:cNvPicPr>
          <p:nvPr/>
        </p:nvPicPr>
        <p:blipFill>
          <a:blip r:embed="rId5" cstate="print"/>
          <a:stretch>
            <a:fillRect/>
          </a:stretch>
        </p:blipFill>
        <p:spPr>
          <a:xfrm>
            <a:off x="5500694" y="2214554"/>
            <a:ext cx="1102459" cy="1214446"/>
          </a:xfrm>
          <a:prstGeom prst="rect">
            <a:avLst/>
          </a:prstGeom>
        </p:spPr>
      </p:pic>
      <p:pic>
        <p:nvPicPr>
          <p:cNvPr id="8" name="Obraz 7" descr="lipowa.png"/>
          <p:cNvPicPr>
            <a:picLocks noChangeAspect="1"/>
          </p:cNvPicPr>
          <p:nvPr/>
        </p:nvPicPr>
        <p:blipFill>
          <a:blip r:embed="rId6" cstate="print"/>
          <a:stretch>
            <a:fillRect/>
          </a:stretch>
        </p:blipFill>
        <p:spPr>
          <a:xfrm>
            <a:off x="7143768" y="2214554"/>
            <a:ext cx="1102863" cy="1214446"/>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858000"/>
          </a:xfrm>
        </p:spPr>
        <p:txBody>
          <a:bodyPr>
            <a:normAutofit/>
          </a:bodyPr>
          <a:lstStyle/>
          <a:p>
            <a:pPr algn="ctr"/>
            <a:endParaRPr lang="pl-PL"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Powołanie Gminnego Zespołu Szkół</a:t>
            </a:r>
          </a:p>
          <a:p>
            <a:pPr algn="l"/>
            <a:endParaRPr lang="pl-PL" sz="1600" b="1" dirty="0" smtClean="0">
              <a:solidFill>
                <a:schemeClr val="tx1"/>
              </a:solidFill>
              <a:latin typeface="Constantia"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r>
              <a:rPr lang="pl-PL" sz="1400" b="1" dirty="0" smtClean="0">
                <a:solidFill>
                  <a:schemeClr val="tx1"/>
                </a:solidFill>
                <a:latin typeface="Book Antiqua" pitchFamily="18" charset="0"/>
              </a:rPr>
              <a:t>				</a:t>
            </a:r>
          </a:p>
          <a:p>
            <a:pPr algn="ctr"/>
            <a:endParaRPr lang="pl-PL" sz="1400" b="1" dirty="0" smtClean="0">
              <a:solidFill>
                <a:schemeClr val="tx1"/>
              </a:solidFill>
              <a:latin typeface="Book Antiqua" pitchFamily="18" charset="0"/>
            </a:endParaRPr>
          </a:p>
          <a:p>
            <a:pPr algn="ctr"/>
            <a:endParaRPr lang="pl-PL" sz="1400" b="1" dirty="0" smtClean="0">
              <a:solidFill>
                <a:schemeClr val="tx1"/>
              </a:solidFill>
              <a:latin typeface="Book Antiqua" pitchFamily="18" charset="0"/>
            </a:endParaRPr>
          </a:p>
          <a:p>
            <a:pPr algn="ctr"/>
            <a:endParaRPr lang="pl-PL" sz="1400" b="1" dirty="0" smtClean="0">
              <a:solidFill>
                <a:schemeClr val="tx1"/>
              </a:solidFill>
              <a:latin typeface="Book Antiqua" pitchFamily="18" charset="0"/>
            </a:endParaRPr>
          </a:p>
          <a:p>
            <a:pPr algn="ctr"/>
            <a:endParaRPr lang="pl-PL" sz="1400" b="1" dirty="0" smtClean="0">
              <a:solidFill>
                <a:schemeClr val="tx1"/>
              </a:solidFill>
              <a:latin typeface="Book Antiqua" pitchFamily="18" charset="0"/>
            </a:endParaRPr>
          </a:p>
          <a:p>
            <a:pPr algn="ctr"/>
            <a:endParaRPr lang="pl-PL" sz="1400" b="1" dirty="0" smtClean="0">
              <a:solidFill>
                <a:schemeClr val="tx1"/>
              </a:solidFill>
              <a:latin typeface="Book Antiqua" pitchFamily="18" charset="0"/>
            </a:endParaRPr>
          </a:p>
          <a:p>
            <a:pPr algn="ctr"/>
            <a:endParaRPr lang="pl-PL" sz="1400" b="1" dirty="0" smtClean="0">
              <a:solidFill>
                <a:schemeClr val="tx1"/>
              </a:solidFill>
              <a:latin typeface="Book Antiqua" pitchFamily="18" charset="0"/>
            </a:endParaRPr>
          </a:p>
          <a:p>
            <a:pPr algn="ctr"/>
            <a:endParaRPr lang="pl-PL" sz="1400" b="1" dirty="0" smtClean="0">
              <a:solidFill>
                <a:schemeClr val="tx1"/>
              </a:solidFill>
              <a:latin typeface="Book Antiqua" pitchFamily="18" charset="0"/>
            </a:endParaRPr>
          </a:p>
          <a:p>
            <a:pPr algn="ctr"/>
            <a:endParaRPr lang="pl-PL" sz="1400" b="1" dirty="0" smtClean="0">
              <a:solidFill>
                <a:schemeClr val="tx1"/>
              </a:solidFill>
              <a:latin typeface="Book Antiqua" pitchFamily="18" charset="0"/>
            </a:endParaRPr>
          </a:p>
          <a:p>
            <a:pPr algn="ctr"/>
            <a:r>
              <a:rPr lang="pl-PL" sz="1400" b="1" dirty="0" smtClean="0">
                <a:solidFill>
                  <a:schemeClr val="tx1"/>
                </a:solidFill>
                <a:latin typeface="Book Antiqua" pitchFamily="18" charset="0"/>
              </a:rPr>
              <a:t>					</a:t>
            </a:r>
          </a:p>
        </p:txBody>
      </p:sp>
      <p:pic>
        <p:nvPicPr>
          <p:cNvPr id="8" name="Obraz 7" descr="vector-old-paper-with-quill-pen-6230.jpg"/>
          <p:cNvPicPr>
            <a:picLocks noChangeAspect="1"/>
          </p:cNvPicPr>
          <p:nvPr/>
        </p:nvPicPr>
        <p:blipFill>
          <a:blip r:embed="rId2"/>
          <a:stretch>
            <a:fillRect/>
          </a:stretch>
        </p:blipFill>
        <p:spPr>
          <a:xfrm>
            <a:off x="2357422" y="1285860"/>
            <a:ext cx="4499760" cy="5072098"/>
          </a:xfrm>
          <a:prstGeom prst="rect">
            <a:avLst/>
          </a:prstGeom>
        </p:spPr>
      </p:pic>
      <p:pic>
        <p:nvPicPr>
          <p:cNvPr id="7" name="Obraz 6" descr="logo.png"/>
          <p:cNvPicPr>
            <a:picLocks noChangeAspect="1"/>
          </p:cNvPicPr>
          <p:nvPr/>
        </p:nvPicPr>
        <p:blipFill>
          <a:blip r:embed="rId3"/>
          <a:stretch>
            <a:fillRect/>
          </a:stretch>
        </p:blipFill>
        <p:spPr>
          <a:xfrm>
            <a:off x="3214678" y="2143116"/>
            <a:ext cx="2370851" cy="642942"/>
          </a:xfrm>
          <a:prstGeom prst="rect">
            <a:avLst/>
          </a:prstGeom>
        </p:spPr>
      </p:pic>
      <p:pic>
        <p:nvPicPr>
          <p:cNvPr id="12" name="Obraz 11" descr="logo.png"/>
          <p:cNvPicPr>
            <a:picLocks noChangeAspect="1"/>
          </p:cNvPicPr>
          <p:nvPr/>
        </p:nvPicPr>
        <p:blipFill>
          <a:blip r:embed="rId4"/>
          <a:stretch>
            <a:fillRect/>
          </a:stretch>
        </p:blipFill>
        <p:spPr>
          <a:xfrm>
            <a:off x="7429520" y="2000240"/>
            <a:ext cx="1185861" cy="1185861"/>
          </a:xfrm>
          <a:prstGeom prst="rect">
            <a:avLst/>
          </a:prstGeom>
        </p:spPr>
      </p:pic>
      <p:pic>
        <p:nvPicPr>
          <p:cNvPr id="13" name="Obraz 12" descr="logorycz.png"/>
          <p:cNvPicPr>
            <a:picLocks noChangeAspect="1"/>
          </p:cNvPicPr>
          <p:nvPr/>
        </p:nvPicPr>
        <p:blipFill>
          <a:blip r:embed="rId5"/>
          <a:stretch>
            <a:fillRect/>
          </a:stretch>
        </p:blipFill>
        <p:spPr>
          <a:xfrm>
            <a:off x="642910" y="2786058"/>
            <a:ext cx="1144913" cy="1506463"/>
          </a:xfrm>
          <a:prstGeom prst="rect">
            <a:avLst/>
          </a:prstGeom>
        </p:spPr>
      </p:pic>
      <p:pic>
        <p:nvPicPr>
          <p:cNvPr id="14" name="Obraz 13" descr="panorama_1.jpg"/>
          <p:cNvPicPr>
            <a:picLocks noChangeAspect="1"/>
          </p:cNvPicPr>
          <p:nvPr/>
        </p:nvPicPr>
        <p:blipFill>
          <a:blip r:embed="rId6"/>
          <a:stretch>
            <a:fillRect/>
          </a:stretch>
        </p:blipFill>
        <p:spPr>
          <a:xfrm>
            <a:off x="642910" y="1428736"/>
            <a:ext cx="1090428" cy="1009656"/>
          </a:xfrm>
          <a:prstGeom prst="rect">
            <a:avLst/>
          </a:prstGeom>
        </p:spPr>
      </p:pic>
      <p:pic>
        <p:nvPicPr>
          <p:cNvPr id="9" name="Obraz 8" descr="zsp bachowice.JPG"/>
          <p:cNvPicPr>
            <a:picLocks noChangeAspect="1"/>
          </p:cNvPicPr>
          <p:nvPr/>
        </p:nvPicPr>
        <p:blipFill>
          <a:blip r:embed="rId7" cstate="print"/>
          <a:stretch>
            <a:fillRect/>
          </a:stretch>
        </p:blipFill>
        <p:spPr>
          <a:xfrm>
            <a:off x="285720" y="4714884"/>
            <a:ext cx="1857356" cy="599492"/>
          </a:xfrm>
          <a:prstGeom prst="rect">
            <a:avLst/>
          </a:prstGeom>
        </p:spPr>
      </p:pic>
      <p:pic>
        <p:nvPicPr>
          <p:cNvPr id="11" name="Obraz 10" descr="bez tytułu.JPG"/>
          <p:cNvPicPr>
            <a:picLocks noChangeAspect="1"/>
          </p:cNvPicPr>
          <p:nvPr/>
        </p:nvPicPr>
        <p:blipFill>
          <a:blip r:embed="rId8"/>
          <a:stretch>
            <a:fillRect/>
          </a:stretch>
        </p:blipFill>
        <p:spPr>
          <a:xfrm>
            <a:off x="7143768" y="3786190"/>
            <a:ext cx="1697683" cy="1154424"/>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858000"/>
          </a:xfrm>
        </p:spPr>
        <p:txBody>
          <a:bodyPr>
            <a:normAutofit/>
          </a:bodyPr>
          <a:lstStyle/>
          <a:p>
            <a:pPr algn="ctr"/>
            <a:endParaRPr lang="pl-PL"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Utworzenie Gminnego Zakładu Opieki Zdrowotnej</a:t>
            </a:r>
          </a:p>
          <a:p>
            <a:pPr algn="l"/>
            <a:endParaRPr lang="pl-PL" sz="1600" b="1" dirty="0" smtClean="0">
              <a:solidFill>
                <a:schemeClr val="tx1"/>
              </a:solidFill>
              <a:latin typeface="Constantia"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itchFamily="18" charset="0"/>
            </a:endParaRPr>
          </a:p>
          <a:p>
            <a:pPr algn="ctr"/>
            <a:r>
              <a:rPr lang="pl-PL" b="1" dirty="0" smtClean="0">
                <a:solidFill>
                  <a:schemeClr val="tx1"/>
                </a:solidFill>
                <a:latin typeface="Constantia" pitchFamily="18" charset="0"/>
              </a:rPr>
              <a:t>Ośrodek Zdrowia Spytkowice</a:t>
            </a:r>
          </a:p>
          <a:p>
            <a:pPr algn="ctr"/>
            <a:r>
              <a:rPr lang="pl-PL" b="1" dirty="0" smtClean="0">
                <a:solidFill>
                  <a:schemeClr val="tx1"/>
                </a:solidFill>
                <a:latin typeface="Constantia" pitchFamily="18" charset="0"/>
              </a:rPr>
              <a:t>Ośrodek Zdrowia Bachowice</a:t>
            </a:r>
          </a:p>
          <a:p>
            <a:pPr algn="ctr"/>
            <a:r>
              <a:rPr lang="pl-PL" b="1" dirty="0" smtClean="0">
                <a:solidFill>
                  <a:schemeClr val="tx1"/>
                </a:solidFill>
                <a:latin typeface="Constantia" pitchFamily="18" charset="0"/>
              </a:rPr>
              <a:t>Ośrodek Zdrowia Ryczów</a:t>
            </a:r>
          </a:p>
          <a:p>
            <a:pPr algn="ctr"/>
            <a:endParaRPr lang="pl-PL" b="1" dirty="0" smtClean="0">
              <a:solidFill>
                <a:schemeClr val="tx1"/>
              </a:solidFill>
            </a:endParaRPr>
          </a:p>
          <a:p>
            <a:pPr algn="ctr"/>
            <a:r>
              <a:rPr lang="pl-PL" sz="1400" b="1" dirty="0" smtClean="0">
                <a:solidFill>
                  <a:schemeClr val="tx1"/>
                </a:solidFill>
                <a:latin typeface="Book Antiqua" pitchFamily="18" charset="0"/>
              </a:rPr>
              <a:t>			</a:t>
            </a:r>
          </a:p>
          <a:p>
            <a:pPr algn="ctr"/>
            <a:endParaRPr lang="pl-PL" sz="1400" b="1" dirty="0" smtClean="0">
              <a:solidFill>
                <a:schemeClr val="tx1"/>
              </a:solidFill>
              <a:latin typeface="Book Antiqua" pitchFamily="18" charset="0"/>
            </a:endParaRPr>
          </a:p>
          <a:p>
            <a:pPr algn="ctr"/>
            <a:endParaRPr lang="pl-PL" sz="1400" b="1" dirty="0" smtClean="0">
              <a:solidFill>
                <a:schemeClr val="tx1"/>
              </a:solidFill>
              <a:latin typeface="Book Antiqua" pitchFamily="18" charset="0"/>
            </a:endParaRPr>
          </a:p>
          <a:p>
            <a:pPr algn="ctr"/>
            <a:endParaRPr lang="pl-PL" sz="1400" b="1" dirty="0" smtClean="0">
              <a:solidFill>
                <a:schemeClr val="tx1"/>
              </a:solidFill>
              <a:latin typeface="Book Antiqua" pitchFamily="18" charset="0"/>
            </a:endParaRPr>
          </a:p>
          <a:p>
            <a:pPr algn="ctr"/>
            <a:r>
              <a:rPr lang="pl-PL" sz="1400" b="1" dirty="0" smtClean="0">
                <a:solidFill>
                  <a:schemeClr val="tx1"/>
                </a:solidFill>
                <a:latin typeface="Book Antiqua" pitchFamily="18" charset="0"/>
              </a:rPr>
              <a:t>					</a:t>
            </a:r>
          </a:p>
        </p:txBody>
      </p:sp>
      <p:pic>
        <p:nvPicPr>
          <p:cNvPr id="9" name="Obraz 8" descr="bez tytułu.JPG"/>
          <p:cNvPicPr>
            <a:picLocks noChangeAspect="1"/>
          </p:cNvPicPr>
          <p:nvPr/>
        </p:nvPicPr>
        <p:blipFill>
          <a:blip r:embed="rId2"/>
          <a:stretch>
            <a:fillRect/>
          </a:stretch>
        </p:blipFill>
        <p:spPr>
          <a:xfrm>
            <a:off x="1428728" y="1428736"/>
            <a:ext cx="6257969" cy="1357322"/>
          </a:xfrm>
          <a:prstGeom prst="rect">
            <a:avLst/>
          </a:prstGeom>
        </p:spPr>
      </p:pic>
      <p:pic>
        <p:nvPicPr>
          <p:cNvPr id="7" name="Picture 3"/>
          <p:cNvPicPr>
            <a:picLocks noChangeAspect="1" noChangeArrowheads="1"/>
          </p:cNvPicPr>
          <p:nvPr/>
        </p:nvPicPr>
        <p:blipFill>
          <a:blip r:embed="rId3" cstate="print"/>
          <a:srcRect/>
          <a:stretch>
            <a:fillRect/>
          </a:stretch>
        </p:blipFill>
        <p:spPr bwMode="auto">
          <a:xfrm>
            <a:off x="214282" y="3571876"/>
            <a:ext cx="2000264" cy="1407763"/>
          </a:xfrm>
          <a:prstGeom prst="rect">
            <a:avLst/>
          </a:prstGeom>
          <a:noFill/>
          <a:ln w="9525">
            <a:noFill/>
            <a:miter lim="800000"/>
            <a:headEnd/>
            <a:tailEnd/>
          </a:ln>
          <a:effectLst/>
        </p:spPr>
      </p:pic>
      <p:pic>
        <p:nvPicPr>
          <p:cNvPr id="8" name="Obraz 7" descr="Obraz 017.jpg"/>
          <p:cNvPicPr>
            <a:picLocks noChangeAspect="1"/>
          </p:cNvPicPr>
          <p:nvPr/>
        </p:nvPicPr>
        <p:blipFill>
          <a:blip r:embed="rId4" cstate="print"/>
          <a:stretch>
            <a:fillRect/>
          </a:stretch>
        </p:blipFill>
        <p:spPr>
          <a:xfrm>
            <a:off x="3571868" y="4786322"/>
            <a:ext cx="2095515" cy="1571636"/>
          </a:xfrm>
          <a:prstGeom prst="rect">
            <a:avLst/>
          </a:prstGeom>
        </p:spPr>
      </p:pic>
      <p:pic>
        <p:nvPicPr>
          <p:cNvPr id="10" name="Obraz 9" descr="b_02.jpg"/>
          <p:cNvPicPr>
            <a:picLocks noChangeAspect="1"/>
          </p:cNvPicPr>
          <p:nvPr/>
        </p:nvPicPr>
        <p:blipFill>
          <a:blip r:embed="rId5"/>
          <a:stretch>
            <a:fillRect/>
          </a:stretch>
        </p:blipFill>
        <p:spPr>
          <a:xfrm>
            <a:off x="6786577" y="3643314"/>
            <a:ext cx="2148011" cy="1000132"/>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500034" y="4572008"/>
            <a:ext cx="8062912" cy="1470025"/>
          </a:xfrm>
          <a:ln>
            <a:noFill/>
          </a:ln>
        </p:spPr>
        <p:txBody>
          <a:bodyPr/>
          <a:lstStyle/>
          <a:p>
            <a:pPr algn="ctr"/>
            <a:endParaRPr lang="pl-PL" dirty="0">
              <a:solidFill>
                <a:schemeClr val="bg1"/>
              </a:solidFill>
            </a:endParaRPr>
          </a:p>
        </p:txBody>
      </p:sp>
      <p:sp>
        <p:nvSpPr>
          <p:cNvPr id="5" name="Podtytuł 4"/>
          <p:cNvSpPr>
            <a:spLocks noGrp="1"/>
          </p:cNvSpPr>
          <p:nvPr>
            <p:ph type="subTitle" idx="1"/>
          </p:nvPr>
        </p:nvSpPr>
        <p:spPr>
          <a:xfrm>
            <a:off x="357158" y="785794"/>
            <a:ext cx="8572560" cy="5929354"/>
          </a:xfrm>
        </p:spPr>
        <p:txBody>
          <a:bodyPr>
            <a:normAutofit/>
          </a:bodyPr>
          <a:lstStyle/>
          <a:p>
            <a:pPr algn="ctr"/>
            <a:r>
              <a:rPr lang="pl-PL" sz="4300" b="1" dirty="0" smtClean="0">
                <a:solidFill>
                  <a:srgbClr val="FF0000"/>
                </a:solidFill>
                <a:effectLst>
                  <a:outerShdw blurRad="38100" dist="38100" dir="2700000" algn="tl">
                    <a:srgbClr val="000000">
                      <a:alpha val="43137"/>
                    </a:srgbClr>
                  </a:outerShdw>
                </a:effectLst>
                <a:latin typeface="Constantia" pitchFamily="18" charset="0"/>
              </a:rPr>
              <a:t>Twórcy odrodzonego Samorządu</a:t>
            </a:r>
          </a:p>
          <a:p>
            <a:pPr algn="ctr"/>
            <a:endParaRPr lang="pl-PL" sz="5400" b="1" dirty="0" smtClean="0">
              <a:solidFill>
                <a:srgbClr val="FF0000"/>
              </a:solidFill>
              <a:effectLst>
                <a:outerShdw blurRad="38100" dist="38100" dir="2700000" algn="tl">
                  <a:srgbClr val="000000">
                    <a:alpha val="43137"/>
                  </a:srgbClr>
                </a:outerShdw>
              </a:effectLst>
              <a:latin typeface="Constantia" pitchFamily="18" charset="0"/>
            </a:endParaRPr>
          </a:p>
          <a:p>
            <a:pPr algn="ctr"/>
            <a:endParaRPr lang="pl-PL" sz="5400" b="1" dirty="0" smtClean="0">
              <a:solidFill>
                <a:srgbClr val="FF0000"/>
              </a:solidFill>
              <a:effectLst>
                <a:outerShdw blurRad="38100" dist="38100" dir="2700000" algn="tl">
                  <a:srgbClr val="000000">
                    <a:alpha val="43137"/>
                  </a:srgbClr>
                </a:outerShdw>
              </a:effectLst>
              <a:latin typeface="Constantia" pitchFamily="18" charset="0"/>
            </a:endParaRPr>
          </a:p>
          <a:p>
            <a:pPr algn="l"/>
            <a:endParaRPr lang="pl-PL" sz="1800" b="1" dirty="0" smtClean="0">
              <a:solidFill>
                <a:schemeClr val="tx1"/>
              </a:solidFill>
              <a:effectLst>
                <a:outerShdw blurRad="38100" dist="38100" dir="2700000" algn="tl">
                  <a:srgbClr val="000000">
                    <a:alpha val="43137"/>
                  </a:srgbClr>
                </a:outerShdw>
              </a:effectLst>
              <a:latin typeface="Constantia" pitchFamily="18" charset="0"/>
            </a:endParaRPr>
          </a:p>
          <a:p>
            <a:pPr algn="l"/>
            <a:endParaRPr lang="pl-PL" sz="1800" b="1" dirty="0" smtClean="0">
              <a:solidFill>
                <a:schemeClr val="tx1"/>
              </a:solidFill>
              <a:effectLst>
                <a:outerShdw blurRad="38100" dist="38100" dir="2700000" algn="tl">
                  <a:srgbClr val="000000">
                    <a:alpha val="43137"/>
                  </a:srgbClr>
                </a:outerShdw>
              </a:effectLst>
              <a:latin typeface="Constantia" pitchFamily="18" charset="0"/>
            </a:endParaRPr>
          </a:p>
          <a:p>
            <a:pPr algn="l"/>
            <a:endParaRPr lang="pl-PL" sz="800" b="1" dirty="0" smtClean="0">
              <a:solidFill>
                <a:schemeClr val="tx1"/>
              </a:solidFill>
              <a:effectLst>
                <a:outerShdw blurRad="38100" dist="38100" dir="2700000" algn="tl">
                  <a:srgbClr val="000000">
                    <a:alpha val="43137"/>
                  </a:srgbClr>
                </a:outerShdw>
              </a:effectLst>
              <a:latin typeface="Constantia" pitchFamily="18" charset="0"/>
            </a:endParaRPr>
          </a:p>
          <a:p>
            <a:pPr algn="l"/>
            <a:endParaRPr lang="pl-PL" sz="1200" b="1" dirty="0" smtClean="0">
              <a:solidFill>
                <a:schemeClr val="tx1"/>
              </a:solidFill>
              <a:effectLst>
                <a:outerShdw blurRad="38100" dist="38100" dir="2700000" algn="tl">
                  <a:srgbClr val="000000">
                    <a:alpha val="43137"/>
                  </a:srgbClr>
                </a:outerShdw>
              </a:effectLst>
              <a:latin typeface="Constantia" pitchFamily="18" charset="0"/>
            </a:endParaRPr>
          </a:p>
          <a:p>
            <a:pPr algn="l"/>
            <a:r>
              <a:rPr lang="pl-PL" sz="1800" b="1" dirty="0" smtClean="0">
                <a:solidFill>
                  <a:schemeClr val="tx1"/>
                </a:solidFill>
                <a:effectLst>
                  <a:outerShdw blurRad="38100" dist="38100" dir="2700000" algn="tl">
                    <a:srgbClr val="000000">
                      <a:alpha val="43137"/>
                    </a:srgbClr>
                  </a:outerShdw>
                </a:effectLst>
                <a:latin typeface="Constantia" pitchFamily="18" charset="0"/>
              </a:rPr>
              <a:t>  </a:t>
            </a:r>
          </a:p>
          <a:p>
            <a:pPr algn="l"/>
            <a:r>
              <a:rPr lang="pl-PL" sz="1800" b="1" dirty="0" smtClean="0">
                <a:solidFill>
                  <a:schemeClr val="tx1"/>
                </a:solidFill>
                <a:effectLst>
                  <a:outerShdw blurRad="38100" dist="38100" dir="2700000" algn="tl">
                    <a:srgbClr val="000000">
                      <a:alpha val="43137"/>
                    </a:srgbClr>
                  </a:outerShdw>
                </a:effectLst>
                <a:latin typeface="Constantia" pitchFamily="18" charset="0"/>
              </a:rPr>
              <a:t>  Prof. Jerzy Regulski</a:t>
            </a:r>
          </a:p>
          <a:p>
            <a:pPr algn="l"/>
            <a:r>
              <a:rPr lang="pl-PL" sz="1800" b="1" dirty="0" smtClean="0">
                <a:solidFill>
                  <a:schemeClr val="tx1"/>
                </a:solidFill>
                <a:effectLst>
                  <a:outerShdw blurRad="38100" dist="38100" dir="2700000" algn="tl">
                    <a:srgbClr val="000000">
                      <a:alpha val="43137"/>
                    </a:srgbClr>
                  </a:outerShdw>
                </a:effectLst>
                <a:latin typeface="Constantia" pitchFamily="18" charset="0"/>
              </a:rPr>
              <a:t>			             Jerzy Stępień</a:t>
            </a:r>
          </a:p>
          <a:p>
            <a:pPr algn="l"/>
            <a:r>
              <a:rPr lang="pl-PL" sz="1800" b="1" dirty="0" smtClean="0">
                <a:solidFill>
                  <a:schemeClr val="tx1"/>
                </a:solidFill>
                <a:effectLst>
                  <a:outerShdw blurRad="38100" dist="38100" dir="2700000" algn="tl">
                    <a:srgbClr val="000000">
                      <a:alpha val="43137"/>
                    </a:srgbClr>
                  </a:outerShdw>
                </a:effectLst>
                <a:latin typeface="Constantia" pitchFamily="18" charset="0"/>
              </a:rPr>
              <a:t>						       Prof. Michał Kulesza</a:t>
            </a:r>
          </a:p>
          <a:p>
            <a:pPr algn="l"/>
            <a:endParaRPr lang="pl-PL" sz="5400" b="1" dirty="0" smtClean="0">
              <a:solidFill>
                <a:srgbClr val="FF0000"/>
              </a:solidFill>
              <a:effectLst>
                <a:outerShdw blurRad="38100" dist="38100" dir="2700000" algn="tl">
                  <a:srgbClr val="000000">
                    <a:alpha val="43137"/>
                  </a:srgbClr>
                </a:outerShdw>
              </a:effectLst>
              <a:latin typeface="Constantia" pitchFamily="18" charset="0"/>
            </a:endParaRPr>
          </a:p>
        </p:txBody>
      </p:sp>
      <p:pic>
        <p:nvPicPr>
          <p:cNvPr id="9" name="Picture 4" descr="\\Serwer\sieciowy\brania damian\25lat_black.jpg"/>
          <p:cNvPicPr>
            <a:picLocks noChangeAspect="1" noChangeArrowheads="1"/>
          </p:cNvPicPr>
          <p:nvPr/>
        </p:nvPicPr>
        <p:blipFill>
          <a:blip r:embed="rId2"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pic>
        <p:nvPicPr>
          <p:cNvPr id="7" name="Obraz 6" descr="2078690-profesor-jerzy-regulski.jpg"/>
          <p:cNvPicPr>
            <a:picLocks noChangeAspect="1"/>
          </p:cNvPicPr>
          <p:nvPr/>
        </p:nvPicPr>
        <p:blipFill>
          <a:blip r:embed="rId3"/>
          <a:stretch>
            <a:fillRect/>
          </a:stretch>
        </p:blipFill>
        <p:spPr>
          <a:xfrm>
            <a:off x="357158" y="2000240"/>
            <a:ext cx="2703060" cy="2000264"/>
          </a:xfrm>
          <a:prstGeom prst="rect">
            <a:avLst/>
          </a:prstGeom>
        </p:spPr>
      </p:pic>
      <p:pic>
        <p:nvPicPr>
          <p:cNvPr id="6" name="Obraz 5" descr="z8325790Q,Jerzy-Stepien.jpg"/>
          <p:cNvPicPr>
            <a:picLocks noChangeAspect="1"/>
          </p:cNvPicPr>
          <p:nvPr/>
        </p:nvPicPr>
        <p:blipFill>
          <a:blip r:embed="rId4"/>
          <a:stretch>
            <a:fillRect/>
          </a:stretch>
        </p:blipFill>
        <p:spPr>
          <a:xfrm>
            <a:off x="3214678" y="2357430"/>
            <a:ext cx="2714644" cy="1957171"/>
          </a:xfrm>
          <a:prstGeom prst="rect">
            <a:avLst/>
          </a:prstGeom>
        </p:spPr>
      </p:pic>
      <p:pic>
        <p:nvPicPr>
          <p:cNvPr id="10" name="Obraz 9" descr="kulesza.jpg"/>
          <p:cNvPicPr>
            <a:picLocks noChangeAspect="1"/>
          </p:cNvPicPr>
          <p:nvPr/>
        </p:nvPicPr>
        <p:blipFill>
          <a:blip r:embed="rId5"/>
          <a:stretch>
            <a:fillRect/>
          </a:stretch>
        </p:blipFill>
        <p:spPr>
          <a:xfrm>
            <a:off x="6072198" y="2643182"/>
            <a:ext cx="2666580" cy="1928826"/>
          </a:xfrm>
          <a:prstGeom prst="rect">
            <a:avLst/>
          </a:prstGeom>
        </p:spPr>
      </p:pic>
      <p:graphicFrame>
        <p:nvGraphicFramePr>
          <p:cNvPr id="14" name="Tabela 13"/>
          <p:cNvGraphicFramePr>
            <a:graphicFrameLocks noGrp="1"/>
          </p:cNvGraphicFramePr>
          <p:nvPr/>
        </p:nvGraphicFramePr>
        <p:xfrm>
          <a:off x="500034" y="4214818"/>
          <a:ext cx="2340244" cy="371960"/>
        </p:xfrm>
        <a:graphic>
          <a:graphicData uri="http://schemas.openxmlformats.org/drawingml/2006/table">
            <a:tbl>
              <a:tblPr/>
              <a:tblGrid>
                <a:gridCol w="2340244"/>
              </a:tblGrid>
              <a:tr h="371960">
                <a:tc>
                  <a:txBody>
                    <a:bodyPr/>
                    <a:lstStyle/>
                    <a:p>
                      <a:endParaRPr lang="pl-PL" dirty="0"/>
                    </a:p>
                  </a:txBody>
                  <a:tcPr>
                    <a:lnL w="28575" cmpd="sng">
                      <a:solidFill>
                        <a:schemeClr val="bg1"/>
                      </a:solidFill>
                      <a:prstDash val="solid"/>
                    </a:lnL>
                    <a:lnR w="28575" cmpd="sng">
                      <a:solidFill>
                        <a:schemeClr val="bg1"/>
                      </a:solidFill>
                      <a:prstDash val="solid"/>
                    </a:lnR>
                    <a:lnT w="28575" cmpd="sng">
                      <a:solidFill>
                        <a:schemeClr val="bg1"/>
                      </a:solidFill>
                      <a:prstDash val="solid"/>
                    </a:lnT>
                    <a:lnB w="28575" cmpd="sng">
                      <a:solidFill>
                        <a:schemeClr val="bg1"/>
                      </a:solidFill>
                      <a:prstDash val="solid"/>
                    </a:lnB>
                  </a:tcPr>
                </a:tc>
              </a:tr>
            </a:tbl>
          </a:graphicData>
        </a:graphic>
      </p:graphicFrame>
      <p:graphicFrame>
        <p:nvGraphicFramePr>
          <p:cNvPr id="15" name="Tabela 14"/>
          <p:cNvGraphicFramePr>
            <a:graphicFrameLocks noGrp="1"/>
          </p:cNvGraphicFramePr>
          <p:nvPr/>
        </p:nvGraphicFramePr>
        <p:xfrm>
          <a:off x="6215074" y="4786322"/>
          <a:ext cx="2428892" cy="365760"/>
        </p:xfrm>
        <a:graphic>
          <a:graphicData uri="http://schemas.openxmlformats.org/drawingml/2006/table">
            <a:tbl>
              <a:tblPr/>
              <a:tblGrid>
                <a:gridCol w="2428892"/>
              </a:tblGrid>
              <a:tr h="325464">
                <a:tc>
                  <a:txBody>
                    <a:bodyPr/>
                    <a:lstStyle/>
                    <a:p>
                      <a:endParaRPr lang="pl-PL" dirty="0"/>
                    </a:p>
                  </a:txBody>
                  <a:tcPr>
                    <a:lnL w="28575" cmpd="sng">
                      <a:solidFill>
                        <a:schemeClr val="bg1"/>
                      </a:solidFill>
                      <a:prstDash val="solid"/>
                    </a:lnL>
                    <a:lnR w="28575" cmpd="sng">
                      <a:solidFill>
                        <a:schemeClr val="bg1"/>
                      </a:solidFill>
                      <a:prstDash val="solid"/>
                    </a:lnR>
                    <a:lnT w="28575" cmpd="sng">
                      <a:solidFill>
                        <a:schemeClr val="bg1"/>
                      </a:solidFill>
                      <a:prstDash val="solid"/>
                    </a:lnT>
                    <a:lnB w="28575" cmpd="sng">
                      <a:solidFill>
                        <a:schemeClr val="bg1"/>
                      </a:solidFill>
                      <a:prstDash val="solid"/>
                    </a:lnB>
                  </a:tcPr>
                </a:tc>
              </a:tr>
            </a:tbl>
          </a:graphicData>
        </a:graphic>
      </p:graphicFrame>
    </p:spTree>
    <p:extLst>
      <p:ext uri="{BB962C8B-B14F-4D97-AF65-F5344CB8AC3E}">
        <p14:creationId xmlns:p14="http://schemas.microsoft.com/office/powerpoint/2010/main" xmlns="" val="4187795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anim calcmode="lin" valueType="num">
                                      <p:cBhvr additive="base">
                                        <p:cTn id="1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anim calcmode="lin" valueType="num">
                                      <p:cBhvr additive="base">
                                        <p:cTn id="1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 calcmode="lin" valueType="num">
                                      <p:cBhvr additive="base">
                                        <p:cTn id="2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 calcmode="lin" valueType="num">
                                      <p:cBhvr additive="base">
                                        <p:cTn id="39"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429396"/>
          </a:xfrm>
        </p:spPr>
        <p:txBody>
          <a:bodyPr>
            <a:normAutofit/>
          </a:bodyPr>
          <a:lstStyle/>
          <a:p>
            <a:pPr algn="ctr"/>
            <a:endParaRPr lang="pl-PL"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r>
              <a:rPr lang="pl-PL" sz="1800" b="1" dirty="0" smtClean="0">
                <a:solidFill>
                  <a:schemeClr val="tx1"/>
                </a:solidFill>
                <a:latin typeface="Constantia" pitchFamily="18" charset="0"/>
              </a:rPr>
              <a:t>Budowa i modernizacja dróg gminnych</a:t>
            </a: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8" name="Obraz 7" descr="poprawa.jpg"/>
          <p:cNvPicPr>
            <a:picLocks noChangeAspect="1"/>
          </p:cNvPicPr>
          <p:nvPr/>
        </p:nvPicPr>
        <p:blipFill>
          <a:blip r:embed="rId2" cstate="print"/>
          <a:stretch>
            <a:fillRect/>
          </a:stretch>
        </p:blipFill>
        <p:spPr>
          <a:xfrm>
            <a:off x="4429124" y="1214422"/>
            <a:ext cx="4572000" cy="3429000"/>
          </a:xfrm>
          <a:prstGeom prst="rect">
            <a:avLst/>
          </a:prstGeom>
        </p:spPr>
      </p:pic>
      <p:pic>
        <p:nvPicPr>
          <p:cNvPr id="10" name="Obraz 9" descr="poprawa8.jpg"/>
          <p:cNvPicPr>
            <a:picLocks noChangeAspect="1"/>
          </p:cNvPicPr>
          <p:nvPr/>
        </p:nvPicPr>
        <p:blipFill>
          <a:blip r:embed="rId3" cstate="print"/>
          <a:stretch>
            <a:fillRect/>
          </a:stretch>
        </p:blipFill>
        <p:spPr>
          <a:xfrm>
            <a:off x="285720" y="3857628"/>
            <a:ext cx="4000496" cy="3000372"/>
          </a:xfrm>
          <a:prstGeom prst="rect">
            <a:avLst/>
          </a:prstGeom>
        </p:spPr>
      </p:pic>
      <p:pic>
        <p:nvPicPr>
          <p:cNvPr id="11" name="Obraz 10" descr="Bez nazwy44.jpg"/>
          <p:cNvPicPr>
            <a:picLocks noChangeAspect="1"/>
          </p:cNvPicPr>
          <p:nvPr/>
        </p:nvPicPr>
        <p:blipFill>
          <a:blip r:embed="rId4" cstate="print"/>
          <a:stretch>
            <a:fillRect/>
          </a:stretch>
        </p:blipFill>
        <p:spPr>
          <a:xfrm>
            <a:off x="357158" y="1071546"/>
            <a:ext cx="3714744" cy="2786058"/>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429396"/>
          </a:xfrm>
        </p:spPr>
        <p:txBody>
          <a:bodyPr>
            <a:normAutofit/>
          </a:bodyPr>
          <a:lstStyle/>
          <a:p>
            <a:pPr algn="ctr"/>
            <a:endParaRPr lang="pl-PL"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r>
              <a:rPr lang="pl-PL" sz="1800" b="1" dirty="0" smtClean="0">
                <a:solidFill>
                  <a:schemeClr val="tx1"/>
                </a:solidFill>
                <a:latin typeface="Constantia" pitchFamily="18" charset="0"/>
              </a:rPr>
              <a:t>Budowa chodników przy drodze krajowej i drogach powiatowych</a:t>
            </a:r>
          </a:p>
          <a:p>
            <a:pPr algn="l"/>
            <a:endParaRPr lang="pl-PL" sz="1600" b="1" dirty="0" smtClean="0">
              <a:solidFill>
                <a:schemeClr val="tx1"/>
              </a:solidFill>
              <a:latin typeface="Constantia"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8" name="Obraz 7" descr="poprawa4.jpg"/>
          <p:cNvPicPr>
            <a:picLocks noChangeAspect="1"/>
          </p:cNvPicPr>
          <p:nvPr/>
        </p:nvPicPr>
        <p:blipFill>
          <a:blip r:embed="rId2" cstate="print"/>
          <a:stretch>
            <a:fillRect/>
          </a:stretch>
        </p:blipFill>
        <p:spPr>
          <a:xfrm>
            <a:off x="357158" y="3964786"/>
            <a:ext cx="3857619" cy="2893214"/>
          </a:xfrm>
          <a:prstGeom prst="rect">
            <a:avLst/>
          </a:prstGeom>
        </p:spPr>
      </p:pic>
      <p:pic>
        <p:nvPicPr>
          <p:cNvPr id="10" name="Obraz 9" descr="poprawa6.jpg"/>
          <p:cNvPicPr>
            <a:picLocks noChangeAspect="1"/>
          </p:cNvPicPr>
          <p:nvPr/>
        </p:nvPicPr>
        <p:blipFill>
          <a:blip r:embed="rId3" cstate="print"/>
          <a:stretch>
            <a:fillRect/>
          </a:stretch>
        </p:blipFill>
        <p:spPr>
          <a:xfrm>
            <a:off x="500034" y="1142984"/>
            <a:ext cx="3643337" cy="2732503"/>
          </a:xfrm>
          <a:prstGeom prst="rect">
            <a:avLst/>
          </a:prstGeom>
        </p:spPr>
      </p:pic>
      <p:pic>
        <p:nvPicPr>
          <p:cNvPr id="11" name="Obraz 10" descr="poprawa7.jpg"/>
          <p:cNvPicPr>
            <a:picLocks noChangeAspect="1"/>
          </p:cNvPicPr>
          <p:nvPr/>
        </p:nvPicPr>
        <p:blipFill>
          <a:blip r:embed="rId4" cstate="print"/>
          <a:stretch>
            <a:fillRect/>
          </a:stretch>
        </p:blipFill>
        <p:spPr>
          <a:xfrm>
            <a:off x="4714876" y="1285860"/>
            <a:ext cx="3804074" cy="5072098"/>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251520" y="692696"/>
            <a:ext cx="8062912" cy="1470025"/>
          </a:xfrm>
        </p:spPr>
        <p:txBody>
          <a:bodyPr/>
          <a:lstStyle/>
          <a:p>
            <a:pPr algn="ctr"/>
            <a:endParaRPr lang="pl-PL" b="1" dirty="0">
              <a:solidFill>
                <a:srgbClr val="FF0000"/>
              </a:solidFill>
              <a:latin typeface="Constantia" panose="02030602050306030303" pitchFamily="18" charset="0"/>
              <a:cs typeface="Andalus" panose="02020603050405020304" pitchFamily="18" charset="-78"/>
            </a:endParaRPr>
          </a:p>
        </p:txBody>
      </p:sp>
      <p:sp>
        <p:nvSpPr>
          <p:cNvPr id="5" name="Podtytuł 4"/>
          <p:cNvSpPr>
            <a:spLocks noGrp="1"/>
          </p:cNvSpPr>
          <p:nvPr>
            <p:ph type="subTitle" idx="1"/>
          </p:nvPr>
        </p:nvSpPr>
        <p:spPr>
          <a:xfrm>
            <a:off x="539552" y="1988840"/>
            <a:ext cx="8062912" cy="3107546"/>
          </a:xfrm>
        </p:spPr>
        <p:txBody>
          <a:bodyPr>
            <a:normAutofit/>
          </a:bodyPr>
          <a:lstStyle/>
          <a:p>
            <a:pPr algn="ctr"/>
            <a:r>
              <a:rPr lang="pl-PL" sz="4400" b="1" dirty="0" smtClean="0">
                <a:solidFill>
                  <a:srgbClr val="FF0000"/>
                </a:solidFill>
                <a:effectLst>
                  <a:outerShdw blurRad="38100" dist="38100" dir="2700000" algn="tl">
                    <a:srgbClr val="000000">
                      <a:alpha val="43137"/>
                    </a:srgbClr>
                  </a:outerShdw>
                </a:effectLst>
                <a:latin typeface="Constantia" pitchFamily="18" charset="0"/>
                <a:cs typeface="Andalus"/>
              </a:rPr>
              <a:t>Kadencja</a:t>
            </a:r>
          </a:p>
          <a:p>
            <a:pPr algn="ctr"/>
            <a:endParaRPr lang="pl-PL" sz="4400" b="1" dirty="0" smtClean="0">
              <a:effectLst>
                <a:outerShdw blurRad="38100" dist="38100" dir="2700000" algn="tl">
                  <a:srgbClr val="000000">
                    <a:alpha val="43137"/>
                  </a:srgbClr>
                </a:outerShdw>
              </a:effectLst>
              <a:latin typeface="Constantia" pitchFamily="18" charset="0"/>
              <a:cs typeface="Andalus"/>
            </a:endParaRPr>
          </a:p>
          <a:p>
            <a:pPr algn="ctr"/>
            <a:r>
              <a:rPr lang="pl-PL" sz="4400" b="1" dirty="0" smtClean="0">
                <a:effectLst>
                  <a:outerShdw blurRad="38100" dist="38100" dir="2700000" algn="tl">
                    <a:srgbClr val="000000">
                      <a:alpha val="43137"/>
                    </a:srgbClr>
                  </a:outerShdw>
                </a:effectLst>
                <a:latin typeface="Constantia" pitchFamily="18" charset="0"/>
                <a:cs typeface="Andalus"/>
              </a:rPr>
              <a:t>1998 - 2002</a:t>
            </a:r>
            <a:endParaRPr lang="pl-PL" sz="4400" b="1" dirty="0">
              <a:effectLst>
                <a:outerShdw blurRad="38100" dist="38100" dir="2700000" algn="tl">
                  <a:srgbClr val="000000">
                    <a:alpha val="43137"/>
                  </a:srgbClr>
                </a:outerShdw>
              </a:effectLst>
              <a:latin typeface="Constantia" panose="02030602050306030303" pitchFamily="18" charset="0"/>
            </a:endParaRPr>
          </a:p>
        </p:txBody>
      </p:sp>
      <p:pic>
        <p:nvPicPr>
          <p:cNvPr id="6" name="Picture 4" descr="\\Serwer\sieciowy\brania damian\25lat_black.jpg"/>
          <p:cNvPicPr>
            <a:picLocks noChangeAspect="1" noChangeArrowheads="1"/>
          </p:cNvPicPr>
          <p:nvPr/>
        </p:nvPicPr>
        <p:blipFill>
          <a:blip r:embed="rId2"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Tree>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951584"/>
          </a:xfrm>
        </p:spPr>
        <p:txBody>
          <a:bodyPr>
            <a:normAutofit fontScale="92500" lnSpcReduction="10000"/>
          </a:bodyPr>
          <a:lstStyle/>
          <a:p>
            <a:pPr algn="ctr"/>
            <a:r>
              <a:rPr lang="pl-PL" b="1" dirty="0" smtClean="0">
                <a:solidFill>
                  <a:schemeClr val="tx1"/>
                </a:solidFill>
                <a:latin typeface="Constantia" panose="02030602050306030303" pitchFamily="18" charset="0"/>
              </a:rPr>
              <a:t>Radni Rady Gminy Spytkowice</a:t>
            </a:r>
          </a:p>
          <a:p>
            <a:pPr algn="ctr"/>
            <a:r>
              <a:rPr lang="pl-PL" sz="1700" b="1" dirty="0" smtClean="0">
                <a:solidFill>
                  <a:schemeClr val="tx1"/>
                </a:solidFill>
                <a:latin typeface="Constantia" panose="02030602050306030303" pitchFamily="18" charset="0"/>
              </a:rPr>
              <a:t>1998 – 2002</a:t>
            </a:r>
          </a:p>
          <a:p>
            <a:pPr algn="ctr"/>
            <a:r>
              <a:rPr lang="pl-PL" sz="1400" b="1" dirty="0" smtClean="0">
                <a:solidFill>
                  <a:schemeClr val="tx1"/>
                </a:solidFill>
                <a:latin typeface="Constantia" panose="02030602050306030303" pitchFamily="18" charset="0"/>
              </a:rPr>
              <a:t>(I posiedzenie: 28.10.1998)</a:t>
            </a:r>
          </a:p>
          <a:p>
            <a:pPr marL="457200" indent="-457200" algn="l">
              <a:buFont typeface="+mj-lt"/>
              <a:buAutoNum type="arabicPeriod"/>
            </a:pPr>
            <a:r>
              <a:rPr lang="pl-PL" sz="1400" b="1" dirty="0" err="1" smtClean="0">
                <a:solidFill>
                  <a:schemeClr val="tx1"/>
                </a:solidFill>
                <a:latin typeface="Constantia" pitchFamily="18" charset="0"/>
              </a:rPr>
              <a:t>Porzuczek</a:t>
            </a:r>
            <a:r>
              <a:rPr lang="pl-PL" sz="1400" b="1" dirty="0" smtClean="0">
                <a:solidFill>
                  <a:schemeClr val="tx1"/>
                </a:solidFill>
                <a:latin typeface="Constantia" pitchFamily="18" charset="0"/>
              </a:rPr>
              <a:t> Krystyna		Bachowice</a:t>
            </a:r>
          </a:p>
          <a:p>
            <a:pPr marL="457200" indent="-457200" algn="l">
              <a:buFont typeface="+mj-lt"/>
              <a:buAutoNum type="arabicPeriod"/>
            </a:pPr>
            <a:r>
              <a:rPr lang="pl-PL" sz="1400" b="1" dirty="0" smtClean="0">
                <a:solidFill>
                  <a:schemeClr val="tx1"/>
                </a:solidFill>
                <a:latin typeface="Constantia" pitchFamily="18" charset="0"/>
              </a:rPr>
              <a:t>Szewczyk Marian			Bachowice</a:t>
            </a:r>
          </a:p>
          <a:p>
            <a:pPr marL="457200" indent="-457200" algn="l">
              <a:buFont typeface="+mj-lt"/>
              <a:buAutoNum type="arabicPeriod"/>
            </a:pPr>
            <a:r>
              <a:rPr lang="pl-PL" sz="1400" b="1" dirty="0" smtClean="0">
                <a:solidFill>
                  <a:schemeClr val="tx1"/>
                </a:solidFill>
                <a:latin typeface="Constantia" pitchFamily="18" charset="0"/>
              </a:rPr>
              <a:t>Szewczyk Zenon			Bachowice</a:t>
            </a:r>
          </a:p>
          <a:p>
            <a:pPr marL="457200" indent="-457200" algn="l">
              <a:buFont typeface="+mj-lt"/>
              <a:buAutoNum type="arabicPeriod"/>
            </a:pPr>
            <a:r>
              <a:rPr lang="pl-PL" sz="1400" b="1" dirty="0" smtClean="0">
                <a:solidFill>
                  <a:schemeClr val="tx1"/>
                </a:solidFill>
                <a:latin typeface="Constantia" pitchFamily="18" charset="0"/>
              </a:rPr>
              <a:t>Walkowicz Kazimierz		Bachowice</a:t>
            </a:r>
          </a:p>
          <a:p>
            <a:pPr marL="457200" indent="-457200" algn="l">
              <a:buFont typeface="+mj-lt"/>
              <a:buAutoNum type="arabicPeriod"/>
            </a:pPr>
            <a:r>
              <a:rPr lang="pl-PL" sz="1400" b="1" dirty="0" smtClean="0">
                <a:solidFill>
                  <a:schemeClr val="tx1"/>
                </a:solidFill>
                <a:latin typeface="Constantia" pitchFamily="18" charset="0"/>
              </a:rPr>
              <a:t>Warzecha Zdzisław		Bachowice</a:t>
            </a:r>
          </a:p>
          <a:p>
            <a:pPr marL="457200" indent="-457200" algn="l">
              <a:buFont typeface="+mj-lt"/>
              <a:buAutoNum type="arabicPeriod"/>
            </a:pPr>
            <a:r>
              <a:rPr lang="pl-PL" sz="1400" b="1" dirty="0" smtClean="0">
                <a:solidFill>
                  <a:schemeClr val="tx1"/>
                </a:solidFill>
                <a:latin typeface="Constantia" pitchFamily="18" charset="0"/>
              </a:rPr>
              <a:t>Dziuba Józef			Ryczów</a:t>
            </a:r>
          </a:p>
          <a:p>
            <a:pPr marL="457200" indent="-457200" algn="l">
              <a:buFont typeface="+mj-lt"/>
              <a:buAutoNum type="arabicPeriod"/>
            </a:pPr>
            <a:r>
              <a:rPr lang="pl-PL" sz="1400" b="1" dirty="0" smtClean="0">
                <a:solidFill>
                  <a:schemeClr val="tx1"/>
                </a:solidFill>
                <a:latin typeface="Constantia" pitchFamily="18" charset="0"/>
              </a:rPr>
              <a:t>Fryc - Piętak </a:t>
            </a:r>
            <a:r>
              <a:rPr lang="pl-PL" sz="1400" b="1" dirty="0" smtClean="0">
                <a:solidFill>
                  <a:schemeClr val="tx1"/>
                </a:solidFill>
                <a:latin typeface="Constantia" pitchFamily="18" charset="0"/>
              </a:rPr>
              <a:t>Dorota		</a:t>
            </a:r>
            <a:r>
              <a:rPr lang="pl-PL" sz="1400" b="1" dirty="0" smtClean="0">
                <a:solidFill>
                  <a:schemeClr val="tx1"/>
                </a:solidFill>
                <a:latin typeface="Constantia" pitchFamily="18" charset="0"/>
              </a:rPr>
              <a:t>Ryczów</a:t>
            </a:r>
            <a:endParaRPr lang="pl-PL" sz="1400" b="1" dirty="0" smtClean="0">
              <a:solidFill>
                <a:schemeClr val="tx1"/>
              </a:solidFill>
              <a:latin typeface="Constantia" pitchFamily="18" charset="0"/>
            </a:endParaRPr>
          </a:p>
          <a:p>
            <a:pPr marL="457200" indent="-457200" algn="l">
              <a:buFont typeface="+mj-lt"/>
              <a:buAutoNum type="arabicPeriod"/>
            </a:pPr>
            <a:r>
              <a:rPr lang="pl-PL" sz="1400" b="1" dirty="0" err="1" smtClean="0">
                <a:solidFill>
                  <a:schemeClr val="tx1"/>
                </a:solidFill>
                <a:latin typeface="Constantia" pitchFamily="18" charset="0"/>
              </a:rPr>
              <a:t>Mędrysa</a:t>
            </a:r>
            <a:r>
              <a:rPr lang="pl-PL" sz="1400" b="1" dirty="0" smtClean="0">
                <a:solidFill>
                  <a:schemeClr val="tx1"/>
                </a:solidFill>
                <a:latin typeface="Constantia" pitchFamily="18" charset="0"/>
              </a:rPr>
              <a:t> </a:t>
            </a:r>
            <a:r>
              <a:rPr lang="pl-PL" sz="1400" b="1" dirty="0" smtClean="0">
                <a:solidFill>
                  <a:schemeClr val="tx1"/>
                </a:solidFill>
                <a:latin typeface="Constantia" pitchFamily="18" charset="0"/>
              </a:rPr>
              <a:t>Mieczysław		Ryczów</a:t>
            </a:r>
          </a:p>
          <a:p>
            <a:pPr marL="457200" indent="-457200" algn="l">
              <a:buFont typeface="+mj-lt"/>
              <a:buAutoNum type="arabicPeriod"/>
            </a:pPr>
            <a:r>
              <a:rPr lang="pl-PL" sz="1400" b="1" dirty="0" smtClean="0">
                <a:solidFill>
                  <a:schemeClr val="tx1"/>
                </a:solidFill>
                <a:latin typeface="Constantia" pitchFamily="18" charset="0"/>
              </a:rPr>
              <a:t>Nowotarski Andrzej		Ryczów</a:t>
            </a:r>
          </a:p>
          <a:p>
            <a:pPr marL="457200" indent="-457200" algn="l">
              <a:buFont typeface="+mj-lt"/>
              <a:buAutoNum type="arabicPeriod"/>
            </a:pPr>
            <a:r>
              <a:rPr lang="pl-PL" sz="1400" b="1" dirty="0" smtClean="0">
                <a:solidFill>
                  <a:schemeClr val="tx1"/>
                </a:solidFill>
                <a:latin typeface="Constantia" pitchFamily="18" charset="0"/>
              </a:rPr>
              <a:t>Ślusarczyk Małgorzata		Ryczów</a:t>
            </a:r>
          </a:p>
          <a:p>
            <a:pPr marL="457200" indent="-457200" algn="l">
              <a:buFont typeface="+mj-lt"/>
              <a:buAutoNum type="arabicPeriod"/>
            </a:pPr>
            <a:r>
              <a:rPr lang="pl-PL" sz="1400" b="1" dirty="0" smtClean="0">
                <a:solidFill>
                  <a:schemeClr val="tx1"/>
                </a:solidFill>
                <a:latin typeface="Constantia" pitchFamily="18" charset="0"/>
              </a:rPr>
              <a:t>Bochenek Emanuel		Spytkowice</a:t>
            </a:r>
          </a:p>
          <a:p>
            <a:pPr marL="457200" indent="-457200" algn="l">
              <a:buFont typeface="+mj-lt"/>
              <a:buAutoNum type="arabicPeriod"/>
            </a:pPr>
            <a:r>
              <a:rPr lang="pl-PL" sz="1400" b="1" dirty="0" err="1" smtClean="0">
                <a:solidFill>
                  <a:schemeClr val="tx1"/>
                </a:solidFill>
                <a:latin typeface="Constantia" pitchFamily="18" charset="0"/>
              </a:rPr>
              <a:t>Chodacki</a:t>
            </a:r>
            <a:r>
              <a:rPr lang="pl-PL" sz="1400" b="1" dirty="0" smtClean="0">
                <a:solidFill>
                  <a:schemeClr val="tx1"/>
                </a:solidFill>
                <a:latin typeface="Constantia" pitchFamily="18" charset="0"/>
              </a:rPr>
              <a:t> Jan			Spytkowice</a:t>
            </a:r>
          </a:p>
          <a:p>
            <a:pPr marL="457200" indent="-457200" algn="l">
              <a:buFont typeface="+mj-lt"/>
              <a:buAutoNum type="arabicPeriod"/>
            </a:pPr>
            <a:r>
              <a:rPr lang="pl-PL" sz="1400" b="1" dirty="0" err="1" smtClean="0">
                <a:solidFill>
                  <a:schemeClr val="tx1"/>
                </a:solidFill>
                <a:latin typeface="Constantia" pitchFamily="18" charset="0"/>
              </a:rPr>
              <a:t>Gębczyk</a:t>
            </a:r>
            <a:r>
              <a:rPr lang="pl-PL" sz="1400" b="1" dirty="0" smtClean="0">
                <a:solidFill>
                  <a:schemeClr val="tx1"/>
                </a:solidFill>
                <a:latin typeface="Constantia" pitchFamily="18" charset="0"/>
              </a:rPr>
              <a:t> Edward			Spytkowice</a:t>
            </a:r>
          </a:p>
          <a:p>
            <a:pPr marL="457200" indent="-457200" algn="l">
              <a:buFont typeface="+mj-lt"/>
              <a:buAutoNum type="arabicPeriod"/>
            </a:pPr>
            <a:r>
              <a:rPr lang="pl-PL" sz="1400" b="1" dirty="0" smtClean="0">
                <a:solidFill>
                  <a:schemeClr val="tx1"/>
                </a:solidFill>
                <a:latin typeface="Constantia" pitchFamily="18" charset="0"/>
              </a:rPr>
              <a:t>Gwizdała Józef			Spytkowice</a:t>
            </a:r>
          </a:p>
          <a:p>
            <a:pPr marL="457200" indent="-457200" algn="l">
              <a:buFont typeface="+mj-lt"/>
              <a:buAutoNum type="arabicPeriod"/>
            </a:pPr>
            <a:r>
              <a:rPr lang="pl-PL" sz="1400" b="1" dirty="0" smtClean="0">
                <a:solidFill>
                  <a:schemeClr val="tx1"/>
                </a:solidFill>
                <a:latin typeface="Constantia" pitchFamily="18" charset="0"/>
              </a:rPr>
              <a:t>Molenda Łucja			Spytkowice</a:t>
            </a:r>
          </a:p>
          <a:p>
            <a:pPr marL="457200" indent="-457200" algn="l">
              <a:buFont typeface="+mj-lt"/>
              <a:buAutoNum type="arabicPeriod"/>
            </a:pPr>
            <a:r>
              <a:rPr lang="pl-PL" sz="1400" b="1" dirty="0" err="1" smtClean="0">
                <a:solidFill>
                  <a:schemeClr val="tx1"/>
                </a:solidFill>
                <a:latin typeface="Constantia" pitchFamily="18" charset="0"/>
              </a:rPr>
              <a:t>Simik</a:t>
            </a:r>
            <a:r>
              <a:rPr lang="pl-PL" sz="1400" b="1" dirty="0" smtClean="0">
                <a:solidFill>
                  <a:schemeClr val="tx1"/>
                </a:solidFill>
                <a:latin typeface="Constantia" pitchFamily="18" charset="0"/>
              </a:rPr>
              <a:t> Małgorzata			Spytkowice</a:t>
            </a:r>
          </a:p>
          <a:p>
            <a:pPr marL="457200" indent="-457200" algn="l">
              <a:buFont typeface="+mj-lt"/>
              <a:buAutoNum type="arabicPeriod"/>
            </a:pPr>
            <a:r>
              <a:rPr lang="pl-PL" sz="1400" b="1" dirty="0" smtClean="0">
                <a:solidFill>
                  <a:schemeClr val="tx1"/>
                </a:solidFill>
                <a:latin typeface="Constantia" pitchFamily="18" charset="0"/>
              </a:rPr>
              <a:t>Stańczyk Józef			Spytkowice</a:t>
            </a:r>
          </a:p>
          <a:p>
            <a:pPr marL="457200" indent="-457200" algn="l">
              <a:buFont typeface="+mj-lt"/>
              <a:buAutoNum type="arabicPeriod"/>
            </a:pPr>
            <a:r>
              <a:rPr lang="pl-PL" sz="1400" b="1" dirty="0" smtClean="0">
                <a:solidFill>
                  <a:schemeClr val="tx1"/>
                </a:solidFill>
                <a:latin typeface="Constantia" pitchFamily="18" charset="0"/>
              </a:rPr>
              <a:t>Sztaba Teresa			Spytkowice</a:t>
            </a:r>
          </a:p>
          <a:p>
            <a:pPr marL="457200" indent="-457200" algn="l">
              <a:buFont typeface="+mj-lt"/>
              <a:buAutoNum type="arabicPeriod"/>
            </a:pPr>
            <a:r>
              <a:rPr lang="pl-PL" sz="1400" b="1" dirty="0" smtClean="0">
                <a:solidFill>
                  <a:schemeClr val="tx1"/>
                </a:solidFill>
                <a:latin typeface="Constantia" pitchFamily="18" charset="0"/>
              </a:rPr>
              <a:t>Walus Ryszard			Spytkowice</a:t>
            </a:r>
          </a:p>
          <a:p>
            <a:pPr marL="457200" indent="-457200" algn="l">
              <a:buFont typeface="+mj-lt"/>
              <a:buAutoNum type="arabicPeriod"/>
            </a:pPr>
            <a:r>
              <a:rPr lang="pl-PL" sz="1400" b="1" dirty="0" smtClean="0">
                <a:solidFill>
                  <a:schemeClr val="tx1"/>
                </a:solidFill>
                <a:latin typeface="Constantia" pitchFamily="18" charset="0"/>
              </a:rPr>
              <a:t>Łabaj Jan			Miejsce</a:t>
            </a:r>
          </a:p>
          <a:p>
            <a:pPr marL="457200" indent="-457200" algn="l">
              <a:buFont typeface="+mj-lt"/>
              <a:buAutoNum type="arabicPeriod"/>
            </a:pPr>
            <a:endParaRPr lang="pl-PL" sz="1800" b="1" dirty="0" smtClean="0">
              <a:solidFill>
                <a:schemeClr val="tx1"/>
              </a:solidFill>
              <a:latin typeface="Constantia" pitchFamily="18" charset="0"/>
            </a:endParaRPr>
          </a:p>
          <a:p>
            <a:pPr marL="457200" indent="-457200" algn="l">
              <a:buFont typeface="+mj-lt"/>
              <a:buAutoNum type="arabicPeriod"/>
            </a:pP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graphicFrame>
        <p:nvGraphicFramePr>
          <p:cNvPr id="4" name="Tabela 3"/>
          <p:cNvGraphicFramePr>
            <a:graphicFrameLocks noGrp="1"/>
          </p:cNvGraphicFramePr>
          <p:nvPr/>
        </p:nvGraphicFramePr>
        <p:xfrm>
          <a:off x="3643306" y="4214818"/>
          <a:ext cx="1143008" cy="265043"/>
        </p:xfrm>
        <a:graphic>
          <a:graphicData uri="http://schemas.openxmlformats.org/drawingml/2006/table">
            <a:tbl>
              <a:tblPr/>
              <a:tblGrid>
                <a:gridCol w="1143008"/>
              </a:tblGrid>
              <a:tr h="265043">
                <a:tc>
                  <a:txBody>
                    <a:bodyPr/>
                    <a:lstStyle/>
                    <a:p>
                      <a:endParaRPr lang="pl-PL" sz="8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xmlns="" val="1313843011"/>
      </p:ext>
    </p:extLst>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00364" y="620688"/>
            <a:ext cx="5715040" cy="5040560"/>
          </a:xfrm>
        </p:spPr>
        <p:txBody>
          <a:bodyPr>
            <a:normAutofit/>
          </a:bodyPr>
          <a:lstStyle/>
          <a:p>
            <a:pPr algn="ctr"/>
            <a:r>
              <a:rPr lang="pl-PL" b="1" dirty="0" smtClean="0">
                <a:solidFill>
                  <a:schemeClr val="tx1"/>
                </a:solidFill>
                <a:latin typeface="Constantia" panose="02030602050306030303" pitchFamily="18" charset="0"/>
              </a:rPr>
              <a:t>Wybory Przewodniczącego Rady Gminy</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(29.10.1998 r.)</a:t>
            </a: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r>
              <a:rPr lang="pl-PL" sz="1600" b="1" dirty="0" smtClean="0">
                <a:solidFill>
                  <a:schemeClr val="tx1"/>
                </a:solidFill>
                <a:latin typeface="Constantia" pitchFamily="18" charset="0"/>
              </a:rPr>
              <a:t>Kandydat i wyniki głosowania:</a:t>
            </a:r>
          </a:p>
          <a:p>
            <a:pPr marL="342900" indent="-342900" algn="l">
              <a:buFont typeface="+mj-lt"/>
              <a:buAutoNum type="arabicParenR"/>
            </a:pPr>
            <a:r>
              <a:rPr lang="pl-PL" sz="1600" b="1" dirty="0" err="1" smtClean="0">
                <a:solidFill>
                  <a:schemeClr val="tx1"/>
                </a:solidFill>
                <a:latin typeface="Constantia" pitchFamily="18" charset="0"/>
              </a:rPr>
              <a:t>Chodacki</a:t>
            </a:r>
            <a:r>
              <a:rPr lang="pl-PL" sz="1600" b="1" dirty="0" smtClean="0">
                <a:solidFill>
                  <a:schemeClr val="tx1"/>
                </a:solidFill>
                <a:latin typeface="Constantia" pitchFamily="18" charset="0"/>
              </a:rPr>
              <a:t> Jan		- 15 głosów „za”</a:t>
            </a:r>
          </a:p>
          <a:p>
            <a:pPr marL="342900" indent="-342900" algn="l"/>
            <a:r>
              <a:rPr lang="pl-PL" sz="1600" b="1" dirty="0" smtClean="0">
                <a:solidFill>
                  <a:schemeClr val="tx1"/>
                </a:solidFill>
                <a:latin typeface="Constantia" pitchFamily="18" charset="0"/>
              </a:rPr>
              <a:t>				- 1 głos „przeciw”</a:t>
            </a:r>
          </a:p>
          <a:p>
            <a:pPr marL="342900" indent="-342900" algn="l"/>
            <a:r>
              <a:rPr lang="pl-PL" sz="1600" b="1" dirty="0" smtClean="0">
                <a:solidFill>
                  <a:schemeClr val="tx1"/>
                </a:solidFill>
                <a:latin typeface="Constantia" pitchFamily="18" charset="0"/>
              </a:rPr>
              <a:t>				- 4 głosy „wstrzymuję się”</a:t>
            </a:r>
          </a:p>
          <a:p>
            <a:pPr marL="342900" indent="-342900" algn="l"/>
            <a:r>
              <a:rPr lang="pl-PL" sz="1600" b="1" dirty="0" smtClean="0">
                <a:solidFill>
                  <a:schemeClr val="tx1"/>
                </a:solidFill>
                <a:latin typeface="Constantia" pitchFamily="18" charset="0"/>
              </a:rPr>
              <a:t>				</a:t>
            </a: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graphicFrame>
        <p:nvGraphicFramePr>
          <p:cNvPr id="4" name="Tabela 3"/>
          <p:cNvGraphicFramePr>
            <a:graphicFrameLocks noGrp="1"/>
          </p:cNvGraphicFramePr>
          <p:nvPr/>
        </p:nvGraphicFramePr>
        <p:xfrm>
          <a:off x="3357554" y="2285992"/>
          <a:ext cx="1364974" cy="365760"/>
        </p:xfrm>
        <a:graphic>
          <a:graphicData uri="http://schemas.openxmlformats.org/drawingml/2006/table">
            <a:tbl>
              <a:tblPr/>
              <a:tblGrid>
                <a:gridCol w="1364974"/>
              </a:tblGrid>
              <a:tr h="291548">
                <a:tc>
                  <a:txBody>
                    <a:bodyPr/>
                    <a:lstStyle/>
                    <a:p>
                      <a:endParaRPr lang="pl-PL"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Przewodniczący</a:t>
            </a:r>
          </a:p>
          <a:p>
            <a:pPr algn="ctr"/>
            <a:r>
              <a:rPr lang="pl-PL" b="1" dirty="0" smtClean="0">
                <a:solidFill>
                  <a:schemeClr val="tx1"/>
                </a:solidFill>
                <a:latin typeface="Constantia" panose="02030602050306030303" pitchFamily="18" charset="0"/>
              </a:rPr>
              <a:t>Rady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Jan </a:t>
            </a:r>
            <a:r>
              <a:rPr lang="pl-PL" b="1" dirty="0" err="1" smtClean="0">
                <a:solidFill>
                  <a:schemeClr val="tx1"/>
                </a:solidFill>
                <a:latin typeface="Constantia" panose="02030602050306030303" pitchFamily="18" charset="0"/>
              </a:rPr>
              <a:t>Chodacki</a:t>
            </a: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1998 - 2002</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skanowanie0001.jpg"/>
          <p:cNvPicPr>
            <a:picLocks noChangeAspect="1"/>
          </p:cNvPicPr>
          <p:nvPr/>
        </p:nvPicPr>
        <p:blipFill>
          <a:blip r:embed="rId2" cstate="print"/>
          <a:stretch>
            <a:fillRect/>
          </a:stretch>
        </p:blipFill>
        <p:spPr>
          <a:xfrm>
            <a:off x="4860032" y="1916832"/>
            <a:ext cx="1693825" cy="2160240"/>
          </a:xfrm>
          <a:prstGeom prst="rect">
            <a:avLst/>
          </a:prstGeom>
        </p:spPr>
      </p:pic>
      <p:graphicFrame>
        <p:nvGraphicFramePr>
          <p:cNvPr id="5" name="Tabela 4"/>
          <p:cNvGraphicFramePr>
            <a:graphicFrameLocks noGrp="1"/>
          </p:cNvGraphicFramePr>
          <p:nvPr/>
        </p:nvGraphicFramePr>
        <p:xfrm>
          <a:off x="4786314" y="4714884"/>
          <a:ext cx="1928826" cy="424070"/>
        </p:xfrm>
        <a:graphic>
          <a:graphicData uri="http://schemas.openxmlformats.org/drawingml/2006/table">
            <a:tbl>
              <a:tblPr/>
              <a:tblGrid>
                <a:gridCol w="1928826"/>
              </a:tblGrid>
              <a:tr h="424070">
                <a:tc>
                  <a:txBody>
                    <a:bodyPr/>
                    <a:lstStyle/>
                    <a:p>
                      <a:endParaRPr lang="pl-PL"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xmlns="" val="2049596710"/>
      </p:ext>
    </p:extLst>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71802" y="620688"/>
            <a:ext cx="5643602" cy="5040560"/>
          </a:xfrm>
        </p:spPr>
        <p:txBody>
          <a:bodyPr>
            <a:normAutofit/>
          </a:bodyPr>
          <a:lstStyle/>
          <a:p>
            <a:pPr algn="ctr"/>
            <a:r>
              <a:rPr lang="pl-PL" b="1" dirty="0" smtClean="0">
                <a:solidFill>
                  <a:schemeClr val="tx1"/>
                </a:solidFill>
                <a:latin typeface="Constantia" panose="02030602050306030303" pitchFamily="18" charset="0"/>
              </a:rPr>
              <a:t>Wybory Wójta Gminy Spytkowice</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(5.11.1998 r.)</a:t>
            </a:r>
          </a:p>
          <a:p>
            <a:pPr algn="ctr"/>
            <a:endParaRPr lang="pl-PL" b="1" dirty="0" smtClean="0">
              <a:solidFill>
                <a:schemeClr val="tx1"/>
              </a:solidFill>
            </a:endParaRPr>
          </a:p>
          <a:p>
            <a:pPr algn="ctr"/>
            <a:endParaRPr lang="pl-PL" b="1" dirty="0" smtClean="0">
              <a:solidFill>
                <a:schemeClr val="tx1"/>
              </a:solidFill>
            </a:endParaRPr>
          </a:p>
          <a:p>
            <a:pPr algn="l"/>
            <a:r>
              <a:rPr lang="pl-PL" sz="1600" b="1" dirty="0" smtClean="0">
                <a:solidFill>
                  <a:schemeClr val="tx1"/>
                </a:solidFill>
                <a:latin typeface="Constantia" pitchFamily="18" charset="0"/>
              </a:rPr>
              <a:t>Kandydat i wyniki głosowania:</a:t>
            </a:r>
          </a:p>
          <a:p>
            <a:pPr marL="457200" indent="-457200" algn="l">
              <a:buFont typeface="+mj-lt"/>
              <a:buAutoNum type="arabicParenR"/>
            </a:pPr>
            <a:r>
              <a:rPr lang="pl-PL" sz="1600" b="1" dirty="0" smtClean="0">
                <a:solidFill>
                  <a:schemeClr val="tx1"/>
                </a:solidFill>
                <a:latin typeface="Constantia" pitchFamily="18" charset="0"/>
              </a:rPr>
              <a:t>Ściera Stanisław	- 16 głosów „za”</a:t>
            </a:r>
          </a:p>
          <a:p>
            <a:pPr marL="457200" indent="-457200" algn="l"/>
            <a:r>
              <a:rPr lang="pl-PL" sz="1600" b="1" dirty="0" smtClean="0">
                <a:solidFill>
                  <a:schemeClr val="tx1"/>
                </a:solidFill>
                <a:latin typeface="Constantia" pitchFamily="18" charset="0"/>
              </a:rPr>
              <a:t>				- 4 głosy „przeciw”</a:t>
            </a:r>
          </a:p>
          <a:p>
            <a:pPr marL="457200" indent="-457200" algn="l"/>
            <a:r>
              <a:rPr lang="pl-PL" sz="1600" b="1" dirty="0" smtClean="0">
                <a:solidFill>
                  <a:schemeClr val="tx1"/>
                </a:solidFill>
                <a:latin typeface="Constantia" pitchFamily="18" charset="0"/>
              </a:rPr>
              <a:t>				- 1 głos „wstrzymuję się”</a:t>
            </a:r>
          </a:p>
          <a:p>
            <a:pPr marL="457200" indent="-457200" algn="l"/>
            <a:r>
              <a:rPr lang="pl-PL" sz="1600" b="1" dirty="0" smtClean="0">
                <a:solidFill>
                  <a:schemeClr val="tx1"/>
                </a:solidFill>
                <a:latin typeface="Constantia" pitchFamily="18" charset="0"/>
              </a:rPr>
              <a:t>			</a:t>
            </a: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Wójt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Stanisław Ściera</a:t>
            </a:r>
          </a:p>
          <a:p>
            <a:pPr algn="ctr"/>
            <a:r>
              <a:rPr lang="pl-PL" b="1" dirty="0" smtClean="0">
                <a:solidFill>
                  <a:schemeClr val="tx1"/>
                </a:solidFill>
                <a:latin typeface="Constantia" panose="02030602050306030303" pitchFamily="18" charset="0"/>
              </a:rPr>
              <a:t>1998 - 2002</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5" name="Obraz 4" descr="ss.jpg"/>
          <p:cNvPicPr>
            <a:picLocks noChangeAspect="1"/>
          </p:cNvPicPr>
          <p:nvPr/>
        </p:nvPicPr>
        <p:blipFill>
          <a:blip r:embed="rId2"/>
          <a:stretch>
            <a:fillRect/>
          </a:stretch>
        </p:blipFill>
        <p:spPr>
          <a:xfrm>
            <a:off x="4786314" y="1142984"/>
            <a:ext cx="1928826" cy="2971797"/>
          </a:xfrm>
          <a:prstGeom prst="rect">
            <a:avLst/>
          </a:prstGeom>
        </p:spPr>
      </p:pic>
    </p:spTree>
    <p:extLst>
      <p:ext uri="{BB962C8B-B14F-4D97-AF65-F5344CB8AC3E}">
        <p14:creationId xmlns:p14="http://schemas.microsoft.com/office/powerpoint/2010/main" xmlns="" val="3537633011"/>
      </p:ext>
    </p:extLst>
  </p:cSld>
  <p:clrMapOvr>
    <a:masterClrMapping/>
  </p:clrMapOvr>
  <p:transition spd="slow">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59832" y="620688"/>
            <a:ext cx="5688632" cy="5040560"/>
          </a:xfrm>
        </p:spPr>
        <p:txBody>
          <a:bodyPr>
            <a:normAutofit/>
          </a:bodyPr>
          <a:lstStyle/>
          <a:p>
            <a:pPr algn="ctr"/>
            <a:r>
              <a:rPr lang="pl-PL" b="1" dirty="0" smtClean="0">
                <a:solidFill>
                  <a:schemeClr val="tx1"/>
                </a:solidFill>
                <a:latin typeface="Constantia" panose="02030602050306030303" pitchFamily="18" charset="0"/>
              </a:rPr>
              <a:t>Zarząd Gminy Spytkowice</a:t>
            </a:r>
          </a:p>
          <a:p>
            <a:pPr algn="ctr"/>
            <a:endParaRPr lang="pl-PL" b="1" dirty="0" smtClean="0">
              <a:solidFill>
                <a:schemeClr val="tx1"/>
              </a:solidFill>
              <a:latin typeface="Constantia" panose="02030602050306030303" pitchFamily="18" charset="0"/>
            </a:endParaRPr>
          </a:p>
          <a:p>
            <a:pPr algn="l"/>
            <a:r>
              <a:rPr lang="pl-PL" sz="1600" b="1" dirty="0" smtClean="0">
                <a:solidFill>
                  <a:schemeClr val="tx1"/>
                </a:solidFill>
                <a:latin typeface="Constantia" panose="02030602050306030303" pitchFamily="18" charset="0"/>
              </a:rPr>
              <a:t>Kadencja 1998-2002</a:t>
            </a:r>
          </a:p>
          <a:p>
            <a:pPr algn="l"/>
            <a:endParaRPr lang="pl-PL" sz="1600" b="1" dirty="0" smtClean="0">
              <a:solidFill>
                <a:schemeClr val="tx1"/>
              </a:solidFill>
              <a:latin typeface="Constantia" panose="02030602050306030303" pitchFamily="18" charset="0"/>
            </a:endParaRPr>
          </a:p>
          <a:p>
            <a:pPr algn="l"/>
            <a:r>
              <a:rPr lang="pl-PL" sz="2000" b="1" dirty="0" smtClean="0">
                <a:solidFill>
                  <a:schemeClr val="tx1"/>
                </a:solidFill>
                <a:latin typeface="Constantia" panose="02030602050306030303" pitchFamily="18" charset="0"/>
              </a:rPr>
              <a:t>Ściera Stanisław 	</a:t>
            </a:r>
            <a:r>
              <a:rPr lang="pl-PL" sz="1200" b="1" dirty="0" smtClean="0">
                <a:solidFill>
                  <a:schemeClr val="tx1"/>
                </a:solidFill>
                <a:latin typeface="Constantia" panose="02030602050306030303" pitchFamily="18" charset="0"/>
              </a:rPr>
              <a:t>Przewodniczący – Wójt Gminy</a:t>
            </a:r>
          </a:p>
          <a:p>
            <a:pPr algn="l"/>
            <a:r>
              <a:rPr lang="pl-PL" sz="1600" b="1" dirty="0" smtClean="0">
                <a:solidFill>
                  <a:schemeClr val="tx1"/>
                </a:solidFill>
                <a:latin typeface="Constantia" panose="02030602050306030303" pitchFamily="18" charset="0"/>
              </a:rPr>
              <a:t>Szewczyk Marian</a:t>
            </a:r>
          </a:p>
          <a:p>
            <a:pPr algn="l"/>
            <a:r>
              <a:rPr lang="pl-PL" sz="1600" b="1" dirty="0" smtClean="0">
                <a:solidFill>
                  <a:schemeClr val="tx1"/>
                </a:solidFill>
                <a:latin typeface="Constantia" panose="02030602050306030303" pitchFamily="18" charset="0"/>
              </a:rPr>
              <a:t>Szewczyk Zenon		</a:t>
            </a:r>
            <a:r>
              <a:rPr lang="pl-PL" sz="1200" b="1" dirty="0" smtClean="0">
                <a:solidFill>
                  <a:schemeClr val="tx1"/>
                </a:solidFill>
                <a:latin typeface="Constantia" panose="02030602050306030303" pitchFamily="18" charset="0"/>
              </a:rPr>
              <a:t>do 27.12.1999 r.</a:t>
            </a:r>
          </a:p>
          <a:p>
            <a:pPr algn="l"/>
            <a:r>
              <a:rPr lang="pl-PL" sz="1600" b="1" dirty="0" smtClean="0">
                <a:solidFill>
                  <a:schemeClr val="tx1"/>
                </a:solidFill>
                <a:latin typeface="Constantia" panose="02030602050306030303" pitchFamily="18" charset="0"/>
              </a:rPr>
              <a:t>Dziuba Józef		</a:t>
            </a:r>
            <a:r>
              <a:rPr lang="pl-PL" sz="1200" b="1" dirty="0" smtClean="0">
                <a:solidFill>
                  <a:schemeClr val="tx1"/>
                </a:solidFill>
                <a:latin typeface="Constantia" panose="02030602050306030303" pitchFamily="18" charset="0"/>
              </a:rPr>
              <a:t>do 27.12.1999 r.</a:t>
            </a:r>
          </a:p>
          <a:p>
            <a:pPr algn="l"/>
            <a:r>
              <a:rPr lang="pl-PL" sz="1600" b="1" dirty="0" smtClean="0">
                <a:solidFill>
                  <a:schemeClr val="tx1"/>
                </a:solidFill>
                <a:latin typeface="Constantia" panose="02030602050306030303" pitchFamily="18" charset="0"/>
              </a:rPr>
              <a:t>Stańczyk Józef		</a:t>
            </a:r>
            <a:r>
              <a:rPr lang="pl-PL" sz="1200" b="1" dirty="0" smtClean="0">
                <a:solidFill>
                  <a:schemeClr val="tx1"/>
                </a:solidFill>
                <a:latin typeface="Constantia" panose="02030602050306030303" pitchFamily="18" charset="0"/>
              </a:rPr>
              <a:t>do 27.12.1999 r.</a:t>
            </a:r>
          </a:p>
          <a:p>
            <a:pPr algn="l"/>
            <a:r>
              <a:rPr lang="pl-PL" sz="1600" b="1" dirty="0" err="1" smtClean="0">
                <a:solidFill>
                  <a:schemeClr val="tx1"/>
                </a:solidFill>
                <a:latin typeface="Constantia" panose="02030602050306030303" pitchFamily="18" charset="0"/>
              </a:rPr>
              <a:t>Mędrysa</a:t>
            </a:r>
            <a:r>
              <a:rPr lang="pl-PL" sz="1600" b="1" dirty="0" smtClean="0">
                <a:solidFill>
                  <a:schemeClr val="tx1"/>
                </a:solidFill>
                <a:latin typeface="Constantia" panose="02030602050306030303" pitchFamily="18" charset="0"/>
              </a:rPr>
              <a:t> Mieczysław	</a:t>
            </a:r>
            <a:r>
              <a:rPr lang="pl-PL" sz="1200" b="1" dirty="0" smtClean="0">
                <a:solidFill>
                  <a:schemeClr val="tx1"/>
                </a:solidFill>
                <a:latin typeface="Constantia" panose="02030602050306030303" pitchFamily="18" charset="0"/>
              </a:rPr>
              <a:t>od 27.12.1999 r.</a:t>
            </a:r>
          </a:p>
          <a:p>
            <a:pPr algn="l"/>
            <a:r>
              <a:rPr lang="pl-PL" sz="1600" b="1" dirty="0" err="1" smtClean="0">
                <a:solidFill>
                  <a:schemeClr val="tx1"/>
                </a:solidFill>
                <a:latin typeface="Constantia" panose="02030602050306030303" pitchFamily="18" charset="0"/>
              </a:rPr>
              <a:t>Gębczyk</a:t>
            </a:r>
            <a:r>
              <a:rPr lang="pl-PL" sz="1600" b="1" dirty="0" smtClean="0">
                <a:solidFill>
                  <a:schemeClr val="tx1"/>
                </a:solidFill>
                <a:latin typeface="Constantia" panose="02030602050306030303" pitchFamily="18" charset="0"/>
              </a:rPr>
              <a:t> Edward		</a:t>
            </a:r>
            <a:r>
              <a:rPr lang="pl-PL" sz="1200" b="1" dirty="0" smtClean="0">
                <a:solidFill>
                  <a:schemeClr val="tx1"/>
                </a:solidFill>
                <a:latin typeface="Constantia" panose="02030602050306030303" pitchFamily="18" charset="0"/>
              </a:rPr>
              <a:t>od 27.12.1999 r.</a:t>
            </a:r>
          </a:p>
          <a:p>
            <a:pPr algn="l"/>
            <a:r>
              <a:rPr lang="pl-PL" sz="1600" b="1" dirty="0" smtClean="0">
                <a:solidFill>
                  <a:schemeClr val="tx1"/>
                </a:solidFill>
                <a:latin typeface="Constantia" panose="02030602050306030303" pitchFamily="18" charset="0"/>
              </a:rPr>
              <a:t>Walkowicz Kazimierz	</a:t>
            </a:r>
            <a:r>
              <a:rPr lang="pl-PL" sz="1200" b="1" dirty="0" smtClean="0">
                <a:solidFill>
                  <a:schemeClr val="tx1"/>
                </a:solidFill>
                <a:latin typeface="Constantia" panose="02030602050306030303" pitchFamily="18" charset="0"/>
              </a:rPr>
              <a:t>od 27.12.1999 r.</a:t>
            </a: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2945679763"/>
      </p:ext>
    </p:extLst>
  </p:cSld>
  <p:clrMapOvr>
    <a:masterClrMapping/>
  </p:clrMapOvr>
  <p:transition spd="slow">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r>
              <a:rPr lang="pl-PL" b="0" dirty="0" smtClean="0"/>
              <a:t/>
            </a:r>
            <a:br>
              <a:rPr lang="pl-PL" b="0" dirty="0" smtClean="0"/>
            </a:br>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Sołtysi wsi</a:t>
            </a:r>
          </a:p>
          <a:p>
            <a:pPr algn="ctr"/>
            <a:r>
              <a:rPr lang="pl-PL" sz="1600" b="1" dirty="0" smtClean="0">
                <a:solidFill>
                  <a:schemeClr val="tx1"/>
                </a:solidFill>
                <a:latin typeface="Constantia" panose="02030602050306030303" pitchFamily="18" charset="0"/>
              </a:rPr>
              <a:t>21.03.1999 – 22.03.2003</a:t>
            </a:r>
          </a:p>
          <a:p>
            <a:pPr algn="ctr"/>
            <a:r>
              <a:rPr lang="pl-PL" sz="1600" b="1" dirty="0" smtClean="0">
                <a:solidFill>
                  <a:schemeClr val="tx1"/>
                </a:solidFill>
                <a:latin typeface="Constantia" panose="02030602050306030303" pitchFamily="18" charset="0"/>
              </a:rPr>
              <a:t>(wybrani na Zebraniach Wiejskich)</a:t>
            </a: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bachowice.png"/>
          <p:cNvPicPr>
            <a:picLocks noChangeAspect="1"/>
          </p:cNvPicPr>
          <p:nvPr/>
        </p:nvPicPr>
        <p:blipFill>
          <a:blip r:embed="rId2" cstate="print"/>
          <a:stretch>
            <a:fillRect/>
          </a:stretch>
        </p:blipFill>
        <p:spPr>
          <a:xfrm>
            <a:off x="5572132" y="1928802"/>
            <a:ext cx="555766" cy="622246"/>
          </a:xfrm>
          <a:prstGeom prst="rect">
            <a:avLst/>
          </a:prstGeom>
        </p:spPr>
      </p:pic>
      <p:pic>
        <p:nvPicPr>
          <p:cNvPr id="5" name="Obraz 4" descr="lipowa.png"/>
          <p:cNvPicPr>
            <a:picLocks noChangeAspect="1"/>
          </p:cNvPicPr>
          <p:nvPr/>
        </p:nvPicPr>
        <p:blipFill>
          <a:blip r:embed="rId3" cstate="print"/>
          <a:stretch>
            <a:fillRect/>
          </a:stretch>
        </p:blipFill>
        <p:spPr>
          <a:xfrm>
            <a:off x="8143900" y="1928802"/>
            <a:ext cx="577774" cy="636231"/>
          </a:xfrm>
          <a:prstGeom prst="rect">
            <a:avLst/>
          </a:prstGeom>
        </p:spPr>
      </p:pic>
      <p:pic>
        <p:nvPicPr>
          <p:cNvPr id="6" name="Obraz 5" descr="miejsce.png"/>
          <p:cNvPicPr>
            <a:picLocks noChangeAspect="1"/>
          </p:cNvPicPr>
          <p:nvPr/>
        </p:nvPicPr>
        <p:blipFill>
          <a:blip r:embed="rId4" cstate="print"/>
          <a:stretch>
            <a:fillRect/>
          </a:stretch>
        </p:blipFill>
        <p:spPr>
          <a:xfrm>
            <a:off x="6858016" y="1928802"/>
            <a:ext cx="577774" cy="636464"/>
          </a:xfrm>
          <a:prstGeom prst="rect">
            <a:avLst/>
          </a:prstGeom>
        </p:spPr>
      </p:pic>
      <p:pic>
        <p:nvPicPr>
          <p:cNvPr id="8" name="Obraz 7" descr="ryczow.png"/>
          <p:cNvPicPr>
            <a:picLocks noChangeAspect="1"/>
          </p:cNvPicPr>
          <p:nvPr/>
        </p:nvPicPr>
        <p:blipFill>
          <a:blip r:embed="rId5" cstate="print"/>
          <a:stretch>
            <a:fillRect/>
          </a:stretch>
        </p:blipFill>
        <p:spPr>
          <a:xfrm>
            <a:off x="4286248" y="1928802"/>
            <a:ext cx="596719" cy="654582"/>
          </a:xfrm>
          <a:prstGeom prst="rect">
            <a:avLst/>
          </a:prstGeom>
        </p:spPr>
      </p:pic>
      <p:pic>
        <p:nvPicPr>
          <p:cNvPr id="9" name="Obraz 8" descr="spytkowice.png"/>
          <p:cNvPicPr>
            <a:picLocks noChangeAspect="1"/>
          </p:cNvPicPr>
          <p:nvPr/>
        </p:nvPicPr>
        <p:blipFill>
          <a:blip r:embed="rId6" cstate="print"/>
          <a:stretch>
            <a:fillRect/>
          </a:stretch>
        </p:blipFill>
        <p:spPr>
          <a:xfrm>
            <a:off x="3000364" y="1928802"/>
            <a:ext cx="596144" cy="652032"/>
          </a:xfrm>
          <a:prstGeom prst="rect">
            <a:avLst/>
          </a:prstGeom>
        </p:spPr>
      </p:pic>
      <p:graphicFrame>
        <p:nvGraphicFramePr>
          <p:cNvPr id="10" name="Tabela 9"/>
          <p:cNvGraphicFramePr>
            <a:graphicFrameLocks noGrp="1"/>
          </p:cNvGraphicFramePr>
          <p:nvPr/>
        </p:nvGraphicFramePr>
        <p:xfrm>
          <a:off x="1928794" y="2643182"/>
          <a:ext cx="7072361" cy="1527813"/>
        </p:xfrm>
        <a:graphic>
          <a:graphicData uri="http://schemas.openxmlformats.org/drawingml/2006/table">
            <a:tbl>
              <a:tblPr firstRow="1" bandRow="1">
                <a:tableStyleId>{284E427A-3D55-4303-BF80-6455036E1DE7}</a:tableStyleId>
              </a:tblPr>
              <a:tblGrid>
                <a:gridCol w="714380"/>
                <a:gridCol w="1246275"/>
                <a:gridCol w="1330444"/>
                <a:gridCol w="1330444"/>
                <a:gridCol w="1245303"/>
                <a:gridCol w="1205515"/>
              </a:tblGrid>
              <a:tr h="400053">
                <a:tc>
                  <a:txBody>
                    <a:bodyPr/>
                    <a:lstStyle/>
                    <a:p>
                      <a:endParaRPr lang="pl-PL" sz="1200" dirty="0"/>
                    </a:p>
                  </a:txBody>
                  <a:tcPr/>
                </a:tc>
                <a:tc>
                  <a:txBody>
                    <a:bodyPr/>
                    <a:lstStyle/>
                    <a:p>
                      <a:pPr lvl="0" algn="ctr"/>
                      <a:r>
                        <a:rPr lang="pl-PL" sz="1250" dirty="0" smtClean="0">
                          <a:latin typeface="Constantia" pitchFamily="18" charset="0"/>
                        </a:rPr>
                        <a:t>Spytkowice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Ryczów</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Bachowice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Miejsce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Lipowa</a:t>
                      </a:r>
                      <a:endParaRPr lang="pl-PL" sz="1250" dirty="0">
                        <a:solidFill>
                          <a:schemeClr val="tx1"/>
                        </a:solidFill>
                        <a:latin typeface="Constantia" pitchFamily="18" charset="0"/>
                      </a:endParaRPr>
                    </a:p>
                  </a:txBody>
                  <a:tcPr/>
                </a:tc>
              </a:tr>
              <a:tr h="400053">
                <a:tc>
                  <a:txBody>
                    <a:bodyPr/>
                    <a:lstStyle/>
                    <a:p>
                      <a:pPr algn="ctr"/>
                      <a:r>
                        <a:rPr lang="pl-PL" sz="1600" b="1" dirty="0" smtClean="0">
                          <a:latin typeface="Constantia" pitchFamily="18" charset="0"/>
                        </a:rPr>
                        <a:t>1999</a:t>
                      </a:r>
                    </a:p>
                    <a:p>
                      <a:pPr algn="ctr"/>
                      <a:r>
                        <a:rPr lang="pl-PL" sz="1600" b="1" dirty="0" smtClean="0">
                          <a:solidFill>
                            <a:schemeClr val="tx1"/>
                          </a:solidFill>
                          <a:latin typeface="Constantia" pitchFamily="18" charset="0"/>
                        </a:rPr>
                        <a:t>-2003</a:t>
                      </a:r>
                      <a:endParaRPr lang="pl-PL" sz="1600" b="1" dirty="0">
                        <a:solidFill>
                          <a:schemeClr val="tx1"/>
                        </a:solidFill>
                        <a:latin typeface="Constantia" pitchFamily="18" charset="0"/>
                      </a:endParaRPr>
                    </a:p>
                  </a:txBody>
                  <a:tcPr/>
                </a:tc>
                <a:tc>
                  <a:txBody>
                    <a:bodyPr/>
                    <a:lstStyle/>
                    <a:p>
                      <a:pPr lvl="0" algn="ctr"/>
                      <a:r>
                        <a:rPr lang="pl-PL" sz="1200" dirty="0" smtClean="0">
                          <a:latin typeface="Constantia" pitchFamily="18" charset="0"/>
                        </a:rPr>
                        <a:t>Stefan Szymocha</a:t>
                      </a:r>
                      <a:endParaRPr lang="pl-PL" sz="1200" dirty="0">
                        <a:latin typeface="Constantia" pitchFamily="18" charset="0"/>
                      </a:endParaRPr>
                    </a:p>
                  </a:txBody>
                  <a:tcPr/>
                </a:tc>
                <a:tc>
                  <a:txBody>
                    <a:bodyPr/>
                    <a:lstStyle/>
                    <a:p>
                      <a:pPr lvl="0" algn="ctr"/>
                      <a:r>
                        <a:rPr lang="pl-PL" sz="1200" baseline="0" dirty="0" smtClean="0">
                          <a:latin typeface="Constantia" pitchFamily="18" charset="0"/>
                        </a:rPr>
                        <a:t>Aleksander Woźniak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dirty="0" smtClean="0">
                          <a:latin typeface="Constantia" pitchFamily="18" charset="0"/>
                        </a:rPr>
                        <a:t>Marian Szewczyk</a:t>
                      </a:r>
                    </a:p>
                    <a:p>
                      <a:pPr lvl="0" algn="ctr"/>
                      <a:endParaRPr lang="pl-PL" sz="1200" dirty="0">
                        <a:latin typeface="Constantia" pitchFamily="18" charset="0"/>
                      </a:endParaRPr>
                    </a:p>
                  </a:txBody>
                  <a:tcPr/>
                </a:tc>
                <a:tc>
                  <a:txBody>
                    <a:bodyPr/>
                    <a:lstStyle/>
                    <a:p>
                      <a:pPr lvl="0" algn="ctr"/>
                      <a:r>
                        <a:rPr lang="pl-PL" sz="1200" dirty="0" smtClean="0">
                          <a:latin typeface="Constantia" pitchFamily="18" charset="0"/>
                        </a:rPr>
                        <a:t>Władysław </a:t>
                      </a:r>
                      <a:r>
                        <a:rPr lang="pl-PL" sz="1200" dirty="0" err="1" smtClean="0">
                          <a:latin typeface="Constantia" pitchFamily="18" charset="0"/>
                        </a:rPr>
                        <a:t>Seremet</a:t>
                      </a:r>
                      <a:endParaRPr lang="pl-PL" sz="1200" dirty="0" smtClean="0">
                        <a:latin typeface="Constantia" pitchFamily="18" charset="0"/>
                      </a:endParaRPr>
                    </a:p>
                    <a:p>
                      <a:pPr lvl="0" algn="ctr"/>
                      <a:r>
                        <a:rPr lang="pl-PL" sz="1000" dirty="0" smtClean="0">
                          <a:latin typeface="Constantia" pitchFamily="18" charset="0"/>
                        </a:rPr>
                        <a:t>(do 8.03.2003)</a:t>
                      </a:r>
                    </a:p>
                    <a:p>
                      <a:pPr lvl="0" algn="ctr"/>
                      <a:r>
                        <a:rPr lang="pl-PL" sz="1200" dirty="0" smtClean="0">
                          <a:latin typeface="Constantia" pitchFamily="18" charset="0"/>
                        </a:rPr>
                        <a:t>Grażyna Stańczyk</a:t>
                      </a:r>
                    </a:p>
                    <a:p>
                      <a:pPr lvl="0" algn="ctr"/>
                      <a:r>
                        <a:rPr lang="pl-PL" sz="1000" dirty="0" smtClean="0">
                          <a:latin typeface="Constantia" pitchFamily="18" charset="0"/>
                        </a:rPr>
                        <a:t>(od 9.03.2003)</a:t>
                      </a:r>
                    </a:p>
                  </a:txBody>
                  <a:tcPr/>
                </a:tc>
                <a:tc>
                  <a:txBody>
                    <a:bodyPr/>
                    <a:lstStyle/>
                    <a:p>
                      <a:pPr lvl="0" algn="ctr"/>
                      <a:r>
                        <a:rPr lang="pl-PL" sz="1200" dirty="0" smtClean="0">
                          <a:latin typeface="Constantia" pitchFamily="18" charset="0"/>
                        </a:rPr>
                        <a:t>Jan Karp</a:t>
                      </a:r>
                    </a:p>
                    <a:p>
                      <a:pPr lvl="0" algn="ctr"/>
                      <a:endParaRPr lang="pl-PL" sz="1200" dirty="0">
                        <a:latin typeface="Constantia" pitchFamily="18" charset="0"/>
                      </a:endParaRPr>
                    </a:p>
                  </a:txBody>
                  <a:tcPr/>
                </a:tc>
              </a:tr>
            </a:tbl>
          </a:graphicData>
        </a:graphic>
      </p:graphicFrame>
      <p:graphicFrame>
        <p:nvGraphicFramePr>
          <p:cNvPr id="11" name="Tabela 10"/>
          <p:cNvGraphicFramePr>
            <a:graphicFrameLocks noGrp="1"/>
          </p:cNvGraphicFramePr>
          <p:nvPr/>
        </p:nvGraphicFramePr>
        <p:xfrm>
          <a:off x="4071935" y="3071810"/>
          <a:ext cx="928694" cy="428628"/>
        </p:xfrm>
        <a:graphic>
          <a:graphicData uri="http://schemas.openxmlformats.org/drawingml/2006/table">
            <a:tbl>
              <a:tblPr/>
              <a:tblGrid>
                <a:gridCol w="928694"/>
              </a:tblGrid>
              <a:tr h="428628">
                <a:tc>
                  <a:txBody>
                    <a:bodyPr/>
                    <a:lstStyle/>
                    <a:p>
                      <a:endParaRPr lang="pl-PL"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xmlns="" val="344573540"/>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6" name="Obraz 5" descr="2078690-profesor-jerzy-regulski.jpg"/>
          <p:cNvPicPr>
            <a:picLocks noChangeAspect="1"/>
          </p:cNvPicPr>
          <p:nvPr/>
        </p:nvPicPr>
        <p:blipFill>
          <a:blip r:embed="rId2"/>
          <a:stretch>
            <a:fillRect/>
          </a:stretch>
        </p:blipFill>
        <p:spPr>
          <a:xfrm>
            <a:off x="513429" y="2420888"/>
            <a:ext cx="3503092" cy="2592288"/>
          </a:xfrm>
          <a:prstGeom prst="rect">
            <a:avLst/>
          </a:prstGeom>
        </p:spPr>
      </p:pic>
      <p:sp>
        <p:nvSpPr>
          <p:cNvPr id="4" name="Tytuł 3"/>
          <p:cNvSpPr>
            <a:spLocks noGrp="1"/>
          </p:cNvSpPr>
          <p:nvPr>
            <p:ph type="ctrTitle"/>
          </p:nvPr>
        </p:nvSpPr>
        <p:spPr>
          <a:xfrm>
            <a:off x="500034" y="5143512"/>
            <a:ext cx="8062912" cy="1470025"/>
          </a:xfrm>
        </p:spPr>
        <p:txBody>
          <a:bodyPr/>
          <a:lstStyle/>
          <a:p>
            <a:endParaRPr lang="pl-PL" dirty="0"/>
          </a:p>
        </p:txBody>
      </p:sp>
      <p:sp>
        <p:nvSpPr>
          <p:cNvPr id="7" name="Prostokąt 6"/>
          <p:cNvSpPr/>
          <p:nvPr/>
        </p:nvSpPr>
        <p:spPr>
          <a:xfrm>
            <a:off x="2357422" y="714356"/>
            <a:ext cx="4500594" cy="6429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5" name="Podtytuł 4"/>
          <p:cNvSpPr>
            <a:spLocks noGrp="1"/>
          </p:cNvSpPr>
          <p:nvPr>
            <p:ph type="subTitle" idx="1"/>
          </p:nvPr>
        </p:nvSpPr>
        <p:spPr>
          <a:xfrm>
            <a:off x="395536" y="714356"/>
            <a:ext cx="8424936" cy="5072098"/>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pl-PL" sz="3600" b="1" dirty="0" smtClean="0">
                <a:ln w="1905"/>
                <a:solidFill>
                  <a:srgbClr val="FF0000"/>
                </a:solidFill>
                <a:effectLst>
                  <a:outerShdw blurRad="38100" dist="38100" dir="2700000" algn="tl">
                    <a:srgbClr val="000000">
                      <a:alpha val="43137"/>
                    </a:srgbClr>
                  </a:outerShdw>
                </a:effectLst>
                <a:latin typeface="Constantia" pitchFamily="18" charset="0"/>
              </a:rPr>
              <a:t>Prof. Jerzy Regulski</a:t>
            </a:r>
          </a:p>
          <a:p>
            <a:pPr algn="l"/>
            <a:endParaRPr lang="pl-PL" sz="1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Constantia" pitchFamily="18" charset="0"/>
            </a:endParaRPr>
          </a:p>
          <a:p>
            <a:pPr algn="just"/>
            <a:r>
              <a:rPr lang="pl-PL" sz="1400" b="1" dirty="0" smtClean="0">
                <a:ln w="1905"/>
                <a:solidFill>
                  <a:schemeClr val="bg1"/>
                </a:solidFill>
                <a:effectLst>
                  <a:innerShdw blurRad="69850" dist="43180" dir="5400000">
                    <a:srgbClr val="000000">
                      <a:alpha val="65000"/>
                    </a:srgbClr>
                  </a:innerShdw>
                </a:effectLst>
                <a:latin typeface="Constantia" pitchFamily="18" charset="0"/>
              </a:rPr>
              <a:t>Urodził </a:t>
            </a:r>
            <a:r>
              <a:rPr lang="pl-PL" sz="1400" b="1" dirty="0">
                <a:ln w="1905"/>
                <a:solidFill>
                  <a:schemeClr val="bg1"/>
                </a:solidFill>
                <a:effectLst>
                  <a:innerShdw blurRad="69850" dist="43180" dir="5400000">
                    <a:srgbClr val="000000">
                      <a:alpha val="65000"/>
                    </a:srgbClr>
                  </a:innerShdw>
                </a:effectLst>
                <a:latin typeface="Constantia" pitchFamily="18" charset="0"/>
              </a:rPr>
              <a:t>się 9 lipca 1924 r. w </a:t>
            </a:r>
            <a:r>
              <a:rPr lang="pl-PL" sz="1400" b="1" dirty="0" err="1">
                <a:ln w="1905"/>
                <a:solidFill>
                  <a:schemeClr val="bg1"/>
                </a:solidFill>
                <a:effectLst>
                  <a:innerShdw blurRad="69850" dist="43180" dir="5400000">
                    <a:srgbClr val="000000">
                      <a:alpha val="65000"/>
                    </a:srgbClr>
                  </a:innerShdw>
                </a:effectLst>
                <a:latin typeface="Constantia" pitchFamily="18" charset="0"/>
              </a:rPr>
              <a:t>Zarybiu</a:t>
            </a:r>
            <a:r>
              <a:rPr lang="pl-PL" sz="1400" b="1" dirty="0">
                <a:ln w="1905"/>
                <a:solidFill>
                  <a:schemeClr val="bg1"/>
                </a:solidFill>
                <a:effectLst>
                  <a:innerShdw blurRad="69850" dist="43180" dir="5400000">
                    <a:srgbClr val="000000">
                      <a:alpha val="65000"/>
                    </a:srgbClr>
                  </a:innerShdw>
                </a:effectLst>
                <a:latin typeface="Constantia" pitchFamily="18" charset="0"/>
              </a:rPr>
              <a:t> na </a:t>
            </a:r>
            <a:r>
              <a:rPr lang="pl-PL" sz="1400" b="1" dirty="0" smtClean="0">
                <a:ln w="1905"/>
                <a:solidFill>
                  <a:schemeClr val="bg1"/>
                </a:solidFill>
                <a:effectLst>
                  <a:innerShdw blurRad="69850" dist="43180" dir="5400000">
                    <a:srgbClr val="000000">
                      <a:alpha val="65000"/>
                    </a:srgbClr>
                  </a:innerShdw>
                </a:effectLst>
                <a:latin typeface="Constantia" pitchFamily="18" charset="0"/>
              </a:rPr>
              <a:t>Mazowszu. Od </a:t>
            </a:r>
            <a:r>
              <a:rPr lang="pl-PL" sz="1400" b="1" dirty="0">
                <a:ln w="1905"/>
                <a:solidFill>
                  <a:schemeClr val="bg1"/>
                </a:solidFill>
                <a:effectLst>
                  <a:innerShdw blurRad="69850" dist="43180" dir="5400000">
                    <a:srgbClr val="000000">
                      <a:alpha val="65000"/>
                    </a:srgbClr>
                  </a:innerShdw>
                </a:effectLst>
                <a:latin typeface="Constantia" pitchFamily="18" charset="0"/>
              </a:rPr>
              <a:t>lat 80. organizował badania nad odtworzeniem </a:t>
            </a:r>
            <a:r>
              <a:rPr lang="pl-PL" sz="1400" b="1" dirty="0" smtClean="0">
                <a:ln w="1905"/>
                <a:solidFill>
                  <a:schemeClr val="bg1"/>
                </a:solidFill>
                <a:effectLst>
                  <a:innerShdw blurRad="69850" dist="43180" dir="5400000">
                    <a:srgbClr val="000000">
                      <a:alpha val="65000"/>
                    </a:srgbClr>
                  </a:innerShdw>
                </a:effectLst>
                <a:latin typeface="Constantia" pitchFamily="18" charset="0"/>
              </a:rPr>
              <a:t>samorządu terytorialnego. Podczas </a:t>
            </a:r>
            <a:r>
              <a:rPr lang="pl-PL" sz="1400" b="1" dirty="0">
                <a:ln w="1905"/>
                <a:solidFill>
                  <a:schemeClr val="bg1"/>
                </a:solidFill>
                <a:effectLst>
                  <a:innerShdw blurRad="69850" dist="43180" dir="5400000">
                    <a:srgbClr val="000000">
                      <a:alpha val="65000"/>
                    </a:srgbClr>
                  </a:innerShdw>
                </a:effectLst>
                <a:latin typeface="Constantia" pitchFamily="18" charset="0"/>
              </a:rPr>
              <a:t>rozmów </a:t>
            </a:r>
            <a:r>
              <a:rPr lang="pl-PL" sz="1400" b="1" dirty="0" smtClean="0">
                <a:ln w="1905"/>
                <a:solidFill>
                  <a:schemeClr val="bg1"/>
                </a:solidFill>
                <a:effectLst>
                  <a:innerShdw blurRad="69850" dist="43180" dir="5400000">
                    <a:srgbClr val="000000">
                      <a:alpha val="65000"/>
                    </a:srgbClr>
                  </a:innerShdw>
                </a:effectLst>
                <a:latin typeface="Constantia" pitchFamily="18" charset="0"/>
              </a:rPr>
              <a:t>Okrągłego Stołu w </a:t>
            </a:r>
            <a:r>
              <a:rPr lang="pl-PL" sz="1400" b="1" dirty="0">
                <a:ln w="1905"/>
                <a:solidFill>
                  <a:schemeClr val="bg1"/>
                </a:solidFill>
                <a:effectLst>
                  <a:innerShdw blurRad="69850" dist="43180" dir="5400000">
                    <a:srgbClr val="000000">
                      <a:alpha val="65000"/>
                    </a:srgbClr>
                  </a:innerShdw>
                </a:effectLst>
                <a:latin typeface="Constantia" pitchFamily="18" charset="0"/>
              </a:rPr>
              <a:t>1989 był </a:t>
            </a:r>
            <a:r>
              <a:rPr lang="pl-PL" sz="1400" b="1" dirty="0" smtClean="0">
                <a:ln w="1905"/>
                <a:solidFill>
                  <a:schemeClr val="bg1"/>
                </a:solidFill>
                <a:effectLst>
                  <a:innerShdw blurRad="69850" dist="43180" dir="5400000">
                    <a:srgbClr val="000000">
                      <a:alpha val="65000"/>
                    </a:srgbClr>
                  </a:innerShdw>
                </a:effectLst>
                <a:latin typeface="Constantia" pitchFamily="18" charset="0"/>
              </a:rPr>
              <a:t>jednym ze  współprzewodniczących </a:t>
            </a:r>
            <a:r>
              <a:rPr lang="pl-PL" sz="1400" b="1" dirty="0">
                <a:ln w="1905"/>
                <a:solidFill>
                  <a:schemeClr val="bg1"/>
                </a:solidFill>
                <a:effectLst>
                  <a:innerShdw blurRad="69850" dist="43180" dir="5400000">
                    <a:srgbClr val="000000">
                      <a:alpha val="65000"/>
                    </a:srgbClr>
                  </a:innerShdw>
                </a:effectLst>
                <a:latin typeface="Constantia" pitchFamily="18" charset="0"/>
              </a:rPr>
              <a:t>zespołu ds. samorządowych. </a:t>
            </a:r>
            <a:r>
              <a:rPr lang="pl-PL" sz="1400" b="1" dirty="0" smtClean="0">
                <a:ln w="1905"/>
                <a:solidFill>
                  <a:schemeClr val="bg1"/>
                </a:solidFill>
                <a:effectLst>
                  <a:innerShdw blurRad="69850" dist="43180" dir="5400000">
                    <a:srgbClr val="000000">
                      <a:alpha val="65000"/>
                    </a:srgbClr>
                  </a:innerShdw>
                </a:effectLst>
                <a:latin typeface="Constantia" pitchFamily="18" charset="0"/>
              </a:rPr>
              <a:t>Kierował </a:t>
            </a:r>
            <a:r>
              <a:rPr lang="pl-PL" sz="1400" b="1" dirty="0">
                <a:ln w="1905"/>
                <a:solidFill>
                  <a:schemeClr val="bg1"/>
                </a:solidFill>
                <a:effectLst>
                  <a:innerShdw blurRad="69850" dist="43180" dir="5400000">
                    <a:srgbClr val="000000">
                      <a:alpha val="65000"/>
                    </a:srgbClr>
                  </a:innerShdw>
                </a:effectLst>
                <a:latin typeface="Constantia" pitchFamily="18" charset="0"/>
              </a:rPr>
              <a:t>pracami parlamentarnymi nad </a:t>
            </a:r>
            <a:r>
              <a:rPr lang="pl-PL" sz="1400" b="1" dirty="0" smtClean="0">
                <a:ln w="1905"/>
                <a:solidFill>
                  <a:schemeClr val="bg1"/>
                </a:solidFill>
                <a:effectLst>
                  <a:innerShdw blurRad="69850" dist="43180" dir="5400000">
                    <a:srgbClr val="000000">
                      <a:alpha val="65000"/>
                    </a:srgbClr>
                  </a:innerShdw>
                </a:effectLst>
                <a:latin typeface="Constantia" pitchFamily="18" charset="0"/>
              </a:rPr>
              <a:t>pakietem reformy samorządowej</a:t>
            </a:r>
            <a:r>
              <a:rPr lang="pl-PL" sz="1400" b="1" dirty="0">
                <a:ln w="1905"/>
                <a:solidFill>
                  <a:schemeClr val="bg1"/>
                </a:solidFill>
                <a:effectLst>
                  <a:innerShdw blurRad="69850" dist="43180" dir="5400000">
                    <a:srgbClr val="000000">
                      <a:alpha val="65000"/>
                    </a:srgbClr>
                  </a:innerShdw>
                </a:effectLst>
                <a:latin typeface="Constantia" pitchFamily="18" charset="0"/>
              </a:rPr>
              <a:t>, </a:t>
            </a:r>
            <a:r>
              <a:rPr lang="pl-PL" sz="1400" b="1" dirty="0" smtClean="0">
                <a:ln w="1905"/>
                <a:solidFill>
                  <a:schemeClr val="bg1"/>
                </a:solidFill>
                <a:effectLst>
                  <a:innerShdw blurRad="69850" dist="43180" dir="5400000">
                    <a:srgbClr val="000000">
                      <a:alpha val="65000"/>
                    </a:srgbClr>
                  </a:innerShdw>
                </a:effectLst>
                <a:latin typeface="Constantia" pitchFamily="18" charset="0"/>
              </a:rPr>
              <a:t>by </a:t>
            </a:r>
            <a:r>
              <a:rPr lang="pl-PL" sz="1400" b="1" dirty="0">
                <a:ln w="1905"/>
                <a:solidFill>
                  <a:schemeClr val="bg1"/>
                </a:solidFill>
                <a:effectLst>
                  <a:innerShdw blurRad="69850" dist="43180" dir="5400000">
                    <a:srgbClr val="000000">
                      <a:alpha val="65000"/>
                    </a:srgbClr>
                  </a:innerShdw>
                </a:effectLst>
                <a:latin typeface="Constantia" pitchFamily="18" charset="0"/>
              </a:rPr>
              <a:t>następnie, jako </a:t>
            </a:r>
            <a:r>
              <a:rPr lang="pl-PL" sz="1400" b="1" dirty="0" smtClean="0">
                <a:ln w="1905"/>
                <a:solidFill>
                  <a:schemeClr val="bg1"/>
                </a:solidFill>
                <a:effectLst>
                  <a:innerShdw blurRad="69850" dist="43180" dir="5400000">
                    <a:srgbClr val="000000">
                      <a:alpha val="65000"/>
                    </a:srgbClr>
                  </a:innerShdw>
                </a:effectLst>
                <a:latin typeface="Constantia" pitchFamily="18" charset="0"/>
              </a:rPr>
              <a:t>pełnomocnik rządu ds. reformy samorządu </a:t>
            </a:r>
            <a:br>
              <a:rPr lang="pl-PL" sz="1400" b="1" dirty="0" smtClean="0">
                <a:ln w="1905"/>
                <a:solidFill>
                  <a:schemeClr val="bg1"/>
                </a:solidFill>
                <a:effectLst>
                  <a:innerShdw blurRad="69850" dist="43180" dir="5400000">
                    <a:srgbClr val="000000">
                      <a:alpha val="65000"/>
                    </a:srgbClr>
                  </a:innerShdw>
                </a:effectLst>
                <a:latin typeface="Constantia" pitchFamily="18" charset="0"/>
              </a:rPr>
            </a:br>
            <a:r>
              <a:rPr lang="pl-PL" sz="1400" b="1" dirty="0" smtClean="0">
                <a:ln w="1905"/>
                <a:solidFill>
                  <a:schemeClr val="bg1"/>
                </a:solidFill>
                <a:effectLst>
                  <a:innerShdw blurRad="69850" dist="43180" dir="5400000">
                    <a:srgbClr val="000000">
                      <a:alpha val="65000"/>
                    </a:srgbClr>
                  </a:innerShdw>
                </a:effectLst>
                <a:latin typeface="Constantia" pitchFamily="18" charset="0"/>
              </a:rPr>
              <a:t>				terytorialnego</a:t>
            </a:r>
            <a:r>
              <a:rPr lang="pl-PL" sz="1400" b="1" dirty="0">
                <a:ln w="1905"/>
                <a:solidFill>
                  <a:schemeClr val="bg1"/>
                </a:solidFill>
                <a:effectLst>
                  <a:innerShdw blurRad="69850" dist="43180" dir="5400000">
                    <a:srgbClr val="000000">
                      <a:alpha val="65000"/>
                    </a:srgbClr>
                  </a:innerShdw>
                </a:effectLst>
                <a:latin typeface="Constantia" pitchFamily="18" charset="0"/>
              </a:rPr>
              <a:t>, </a:t>
            </a:r>
            <a:r>
              <a:rPr lang="pl-PL" sz="1400" b="1" dirty="0" smtClean="0">
                <a:ln w="1905"/>
                <a:solidFill>
                  <a:schemeClr val="bg1"/>
                </a:solidFill>
                <a:effectLst>
                  <a:innerShdw blurRad="69850" dist="43180" dir="5400000">
                    <a:srgbClr val="000000">
                      <a:alpha val="65000"/>
                    </a:srgbClr>
                  </a:innerShdw>
                </a:effectLst>
                <a:latin typeface="Constantia" pitchFamily="18" charset="0"/>
              </a:rPr>
              <a:t>koordynować </a:t>
            </a:r>
            <a:r>
              <a:rPr lang="pl-PL" sz="1400" b="1" dirty="0">
                <a:ln w="1905"/>
                <a:solidFill>
                  <a:schemeClr val="bg1"/>
                </a:solidFill>
                <a:effectLst>
                  <a:innerShdw blurRad="69850" dist="43180" dir="5400000">
                    <a:srgbClr val="000000">
                      <a:alpha val="65000"/>
                    </a:srgbClr>
                  </a:innerShdw>
                </a:effectLst>
                <a:latin typeface="Constantia" pitchFamily="18" charset="0"/>
              </a:rPr>
              <a:t>od 1990 wprowadzanie </a:t>
            </a:r>
            <a:r>
              <a:rPr lang="pl-PL" sz="1400" b="1" dirty="0" smtClean="0">
                <a:ln w="1905"/>
                <a:solidFill>
                  <a:schemeClr val="bg1"/>
                </a:solidFill>
                <a:effectLst>
                  <a:innerShdw blurRad="69850" dist="43180" dir="5400000">
                    <a:srgbClr val="000000">
                      <a:alpha val="65000"/>
                    </a:srgbClr>
                  </a:innerShdw>
                </a:effectLst>
                <a:latin typeface="Constantia" pitchFamily="18" charset="0"/>
              </a:rPr>
              <a:t>				jej w życie</a:t>
            </a:r>
            <a:r>
              <a:rPr lang="pl-PL" sz="1400" b="1" dirty="0">
                <a:ln w="1905"/>
                <a:solidFill>
                  <a:schemeClr val="bg1"/>
                </a:solidFill>
                <a:effectLst>
                  <a:innerShdw blurRad="69850" dist="43180" dir="5400000">
                    <a:srgbClr val="000000">
                      <a:alpha val="65000"/>
                    </a:srgbClr>
                  </a:innerShdw>
                </a:effectLst>
                <a:latin typeface="Constantia" pitchFamily="18" charset="0"/>
              </a:rPr>
              <a:t>. </a:t>
            </a:r>
            <a:r>
              <a:rPr lang="pl-PL" sz="1400" b="1" dirty="0" smtClean="0">
                <a:ln w="1905"/>
                <a:solidFill>
                  <a:schemeClr val="bg1"/>
                </a:solidFill>
                <a:effectLst>
                  <a:innerShdw blurRad="69850" dist="43180" dir="5400000">
                    <a:srgbClr val="000000">
                      <a:alpha val="65000"/>
                    </a:srgbClr>
                  </a:innerShdw>
                </a:effectLst>
                <a:latin typeface="Constantia" pitchFamily="18" charset="0"/>
              </a:rPr>
              <a:t>W </a:t>
            </a:r>
            <a:r>
              <a:rPr lang="pl-PL" sz="1400" b="1" dirty="0">
                <a:ln w="1905"/>
                <a:solidFill>
                  <a:schemeClr val="bg1"/>
                </a:solidFill>
                <a:effectLst>
                  <a:innerShdw blurRad="69850" dist="43180" dir="5400000">
                    <a:srgbClr val="000000">
                      <a:alpha val="65000"/>
                    </a:srgbClr>
                  </a:innerShdw>
                </a:effectLst>
                <a:latin typeface="Constantia" pitchFamily="18" charset="0"/>
              </a:rPr>
              <a:t>1989 należał do inicjatorów powołania </a:t>
            </a:r>
            <a:r>
              <a:rPr lang="pl-PL" sz="1400" b="1" dirty="0" smtClean="0">
                <a:ln w="1905"/>
                <a:solidFill>
                  <a:schemeClr val="bg1"/>
                </a:solidFill>
                <a:effectLst>
                  <a:innerShdw blurRad="69850" dist="43180" dir="5400000">
                    <a:srgbClr val="000000">
                      <a:alpha val="65000"/>
                    </a:srgbClr>
                  </a:innerShdw>
                </a:effectLst>
                <a:latin typeface="Constantia" pitchFamily="18" charset="0"/>
              </a:rPr>
              <a:t>				Fundacji Rozwoju Demokracji Lokalnej, w </a:t>
            </a:r>
            <a:r>
              <a:rPr lang="pl-PL" sz="1400" b="1" dirty="0">
                <a:ln w="1905"/>
                <a:solidFill>
                  <a:schemeClr val="bg1"/>
                </a:solidFill>
                <a:effectLst>
                  <a:innerShdw blurRad="69850" dist="43180" dir="5400000">
                    <a:srgbClr val="000000">
                      <a:alpha val="65000"/>
                    </a:srgbClr>
                  </a:innerShdw>
                </a:effectLst>
                <a:latin typeface="Constantia" pitchFamily="18" charset="0"/>
              </a:rPr>
              <a:t>której do </a:t>
            </a:r>
            <a:r>
              <a:rPr lang="pl-PL" sz="1400" b="1" dirty="0" smtClean="0">
                <a:ln w="1905"/>
                <a:solidFill>
                  <a:schemeClr val="bg1"/>
                </a:solidFill>
                <a:effectLst>
                  <a:innerShdw blurRad="69850" dist="43180" dir="5400000">
                    <a:srgbClr val="000000">
                      <a:alpha val="65000"/>
                    </a:srgbClr>
                  </a:innerShdw>
                </a:effectLst>
                <a:latin typeface="Constantia" pitchFamily="18" charset="0"/>
              </a:rPr>
              <a:t>				śmierci </a:t>
            </a:r>
            <a:r>
              <a:rPr lang="pl-PL" sz="1400" b="1" dirty="0">
                <a:ln w="1905"/>
                <a:solidFill>
                  <a:schemeClr val="bg1"/>
                </a:solidFill>
                <a:effectLst>
                  <a:innerShdw blurRad="69850" dist="43180" dir="5400000">
                    <a:srgbClr val="000000">
                      <a:alpha val="65000"/>
                    </a:srgbClr>
                  </a:innerShdw>
                </a:effectLst>
                <a:latin typeface="Constantia" pitchFamily="18" charset="0"/>
              </a:rPr>
              <a:t>zajmował </a:t>
            </a:r>
            <a:r>
              <a:rPr lang="pl-PL" sz="1400" b="1" dirty="0" smtClean="0">
                <a:ln w="1905"/>
                <a:solidFill>
                  <a:schemeClr val="bg1"/>
                </a:solidFill>
                <a:effectLst>
                  <a:innerShdw blurRad="69850" dist="43180" dir="5400000">
                    <a:srgbClr val="000000">
                      <a:alpha val="65000"/>
                    </a:srgbClr>
                  </a:innerShdw>
                </a:effectLst>
                <a:latin typeface="Constantia" pitchFamily="18" charset="0"/>
              </a:rPr>
              <a:t>stanowisko prezesa. Był członkiem</a:t>
            </a:r>
            <a:br>
              <a:rPr lang="pl-PL" sz="1400" b="1" dirty="0" smtClean="0">
                <a:ln w="1905"/>
                <a:solidFill>
                  <a:schemeClr val="bg1"/>
                </a:solidFill>
                <a:effectLst>
                  <a:innerShdw blurRad="69850" dist="43180" dir="5400000">
                    <a:srgbClr val="000000">
                      <a:alpha val="65000"/>
                    </a:srgbClr>
                  </a:innerShdw>
                </a:effectLst>
                <a:latin typeface="Constantia" pitchFamily="18" charset="0"/>
              </a:rPr>
            </a:br>
            <a:r>
              <a:rPr lang="pl-PL" sz="1400" b="1" dirty="0" smtClean="0">
                <a:ln w="1905"/>
                <a:solidFill>
                  <a:schemeClr val="bg1"/>
                </a:solidFill>
                <a:effectLst>
                  <a:innerShdw blurRad="69850" dist="43180" dir="5400000">
                    <a:srgbClr val="000000">
                      <a:alpha val="65000"/>
                    </a:srgbClr>
                  </a:innerShdw>
                </a:effectLst>
                <a:latin typeface="Constantia" pitchFamily="18" charset="0"/>
              </a:rPr>
              <a:t> 				komitetu poparcia Bronisława Komorowskiego przed</a:t>
            </a:r>
            <a:br>
              <a:rPr lang="pl-PL" sz="1400" b="1" dirty="0" smtClean="0">
                <a:ln w="1905"/>
                <a:solidFill>
                  <a:schemeClr val="bg1"/>
                </a:solidFill>
                <a:effectLst>
                  <a:innerShdw blurRad="69850" dist="43180" dir="5400000">
                    <a:srgbClr val="000000">
                      <a:alpha val="65000"/>
                    </a:srgbClr>
                  </a:innerShdw>
                </a:effectLst>
                <a:latin typeface="Constantia" pitchFamily="18" charset="0"/>
              </a:rPr>
            </a:br>
            <a:r>
              <a:rPr lang="pl-PL" sz="1400" b="1" dirty="0" smtClean="0">
                <a:ln w="1905"/>
                <a:solidFill>
                  <a:schemeClr val="bg1"/>
                </a:solidFill>
                <a:effectLst>
                  <a:innerShdw blurRad="69850" dist="43180" dir="5400000">
                    <a:srgbClr val="000000">
                      <a:alpha val="65000"/>
                    </a:srgbClr>
                  </a:innerShdw>
                </a:effectLst>
                <a:latin typeface="Constantia" pitchFamily="18" charset="0"/>
              </a:rPr>
              <a:t> 				przedterminowymi wyborami prezydenckimi w 2010 r.</a:t>
            </a:r>
            <a:br>
              <a:rPr lang="pl-PL" sz="1400" b="1" dirty="0" smtClean="0">
                <a:ln w="1905"/>
                <a:solidFill>
                  <a:schemeClr val="bg1"/>
                </a:solidFill>
                <a:effectLst>
                  <a:innerShdw blurRad="69850" dist="43180" dir="5400000">
                    <a:srgbClr val="000000">
                      <a:alpha val="65000"/>
                    </a:srgbClr>
                  </a:innerShdw>
                </a:effectLst>
                <a:latin typeface="Constantia" pitchFamily="18" charset="0"/>
              </a:rPr>
            </a:br>
            <a:r>
              <a:rPr lang="pl-PL" sz="1400" b="1" dirty="0" smtClean="0">
                <a:ln w="1905"/>
                <a:solidFill>
                  <a:schemeClr val="bg1"/>
                </a:solidFill>
                <a:effectLst>
                  <a:innerShdw blurRad="69850" dist="43180" dir="5400000">
                    <a:srgbClr val="000000">
                      <a:alpha val="65000"/>
                    </a:srgbClr>
                  </a:innerShdw>
                </a:effectLst>
                <a:latin typeface="Constantia" pitchFamily="18" charset="0"/>
              </a:rPr>
              <a:t> 				7 </a:t>
            </a:r>
            <a:r>
              <a:rPr lang="pl-PL" sz="1400" b="1" dirty="0">
                <a:ln w="1905"/>
                <a:solidFill>
                  <a:schemeClr val="bg1"/>
                </a:solidFill>
                <a:effectLst>
                  <a:innerShdw blurRad="69850" dist="43180" dir="5400000">
                    <a:srgbClr val="000000">
                      <a:alpha val="65000"/>
                    </a:srgbClr>
                  </a:innerShdw>
                </a:effectLst>
                <a:latin typeface="Constantia" pitchFamily="18" charset="0"/>
              </a:rPr>
              <a:t>października </a:t>
            </a:r>
            <a:r>
              <a:rPr lang="pl-PL" sz="1400" b="1" dirty="0" smtClean="0">
                <a:ln w="1905"/>
                <a:solidFill>
                  <a:schemeClr val="bg1"/>
                </a:solidFill>
                <a:effectLst>
                  <a:innerShdw blurRad="69850" dist="43180" dir="5400000">
                    <a:srgbClr val="000000">
                      <a:alpha val="65000"/>
                    </a:srgbClr>
                  </a:innerShdw>
                </a:effectLst>
                <a:latin typeface="Constantia" pitchFamily="18" charset="0"/>
              </a:rPr>
              <a:t>2010 </a:t>
            </a:r>
            <a:r>
              <a:rPr lang="pl-PL" sz="1400" b="1" dirty="0">
                <a:ln w="1905"/>
                <a:solidFill>
                  <a:schemeClr val="bg1"/>
                </a:solidFill>
                <a:effectLst>
                  <a:innerShdw blurRad="69850" dist="43180" dir="5400000">
                    <a:srgbClr val="000000">
                      <a:alpha val="65000"/>
                    </a:srgbClr>
                  </a:innerShdw>
                </a:effectLst>
                <a:latin typeface="Constantia" pitchFamily="18" charset="0"/>
              </a:rPr>
              <a:t>został powołany na stanowisko </a:t>
            </a:r>
            <a:r>
              <a:rPr lang="pl-PL" sz="1400" b="1" dirty="0" smtClean="0">
                <a:ln w="1905"/>
                <a:solidFill>
                  <a:schemeClr val="bg1"/>
                </a:solidFill>
                <a:effectLst>
                  <a:innerShdw blurRad="69850" dist="43180" dir="5400000">
                    <a:srgbClr val="000000">
                      <a:alpha val="65000"/>
                    </a:srgbClr>
                  </a:innerShdw>
                </a:effectLst>
                <a:latin typeface="Constantia" pitchFamily="18" charset="0"/>
              </a:rPr>
              <a:t>				doradcy społecznego </a:t>
            </a:r>
            <a:r>
              <a:rPr lang="pl-PL" sz="1400" b="1" dirty="0">
                <a:ln w="1905"/>
                <a:solidFill>
                  <a:schemeClr val="bg1"/>
                </a:solidFill>
                <a:effectLst>
                  <a:innerShdw blurRad="69850" dist="43180" dir="5400000">
                    <a:srgbClr val="000000">
                      <a:alpha val="65000"/>
                    </a:srgbClr>
                  </a:innerShdw>
                </a:effectLst>
                <a:latin typeface="Constantia" pitchFamily="18" charset="0"/>
              </a:rPr>
              <a:t>prezydenta ds. samorządu. </a:t>
            </a:r>
            <a:r>
              <a:rPr lang="pl-PL" sz="1400" b="1" dirty="0" smtClean="0">
                <a:ln w="1905"/>
                <a:solidFill>
                  <a:schemeClr val="bg1"/>
                </a:solidFill>
                <a:effectLst>
                  <a:innerShdw blurRad="69850" dist="43180" dir="5400000">
                    <a:srgbClr val="000000">
                      <a:alpha val="65000"/>
                    </a:srgbClr>
                  </a:innerShdw>
                </a:effectLst>
                <a:latin typeface="Constantia" pitchFamily="18" charset="0"/>
              </a:rPr>
              <a:t>				Odznaczony Orderem </a:t>
            </a:r>
            <a:r>
              <a:rPr lang="pl-PL" sz="1400" b="1" dirty="0">
                <a:ln w="1905"/>
                <a:solidFill>
                  <a:schemeClr val="bg1"/>
                </a:solidFill>
                <a:effectLst>
                  <a:innerShdw blurRad="69850" dist="43180" dir="5400000">
                    <a:srgbClr val="000000">
                      <a:alpha val="65000"/>
                    </a:srgbClr>
                  </a:innerShdw>
                </a:effectLst>
                <a:latin typeface="Constantia" pitchFamily="18" charset="0"/>
              </a:rPr>
              <a:t>Orła Białego oraz Krzyżem </a:t>
            </a:r>
            <a:r>
              <a:rPr lang="pl-PL" sz="1400" b="1" dirty="0" smtClean="0">
                <a:ln w="1905"/>
                <a:solidFill>
                  <a:schemeClr val="bg1"/>
                </a:solidFill>
                <a:effectLst>
                  <a:innerShdw blurRad="69850" dist="43180" dir="5400000">
                    <a:srgbClr val="000000">
                      <a:alpha val="65000"/>
                    </a:srgbClr>
                  </a:innerShdw>
                </a:effectLst>
                <a:latin typeface="Constantia" pitchFamily="18" charset="0"/>
              </a:rPr>
              <a:t>				Wielkim Orderu </a:t>
            </a:r>
            <a:r>
              <a:rPr lang="pl-PL" sz="1400" b="1" dirty="0">
                <a:ln w="1905"/>
                <a:solidFill>
                  <a:schemeClr val="bg1"/>
                </a:solidFill>
                <a:effectLst>
                  <a:innerShdw blurRad="69850" dist="43180" dir="5400000">
                    <a:srgbClr val="000000">
                      <a:alpha val="65000"/>
                    </a:srgbClr>
                  </a:innerShdw>
                </a:effectLst>
                <a:latin typeface="Constantia" pitchFamily="18" charset="0"/>
              </a:rPr>
              <a:t>Odrodzenia Polski. Zmarł 12 lutego </a:t>
            </a:r>
            <a:r>
              <a:rPr lang="pl-PL" sz="1400" b="1" dirty="0" smtClean="0">
                <a:ln w="1905"/>
                <a:solidFill>
                  <a:schemeClr val="bg1"/>
                </a:solidFill>
                <a:effectLst>
                  <a:innerShdw blurRad="69850" dist="43180" dir="5400000">
                    <a:srgbClr val="000000">
                      <a:alpha val="65000"/>
                    </a:srgbClr>
                  </a:innerShdw>
                </a:effectLst>
                <a:latin typeface="Constantia" pitchFamily="18" charset="0"/>
              </a:rPr>
              <a:t>				2015 roku</a:t>
            </a:r>
            <a:r>
              <a:rPr lang="pl-PL" sz="1400" b="1" dirty="0">
                <a:ln w="1905"/>
                <a:solidFill>
                  <a:schemeClr val="bg1"/>
                </a:solidFill>
                <a:effectLst>
                  <a:innerShdw blurRad="69850" dist="43180" dir="5400000">
                    <a:srgbClr val="000000">
                      <a:alpha val="65000"/>
                    </a:srgbClr>
                  </a:innerShdw>
                </a:effectLst>
                <a:latin typeface="Constantia" pitchFamily="18" charset="0"/>
              </a:rPr>
              <a:t>. </a:t>
            </a:r>
            <a:r>
              <a:rPr lang="pl-PL" sz="1400" b="1" dirty="0" smtClean="0">
                <a:ln w="1905"/>
                <a:solidFill>
                  <a:schemeClr val="bg1"/>
                </a:solidFill>
                <a:effectLst>
                  <a:innerShdw blurRad="69850" dist="43180" dir="5400000">
                    <a:srgbClr val="000000">
                      <a:alpha val="65000"/>
                    </a:srgbClr>
                  </a:innerShdw>
                </a:effectLst>
                <a:latin typeface="Constantia" pitchFamily="18" charset="0"/>
              </a:rPr>
              <a:t>Pośmiertnie odznaczony </a:t>
            </a:r>
            <a:r>
              <a:rPr lang="pl-PL" sz="1400" b="1" dirty="0">
                <a:ln w="1905"/>
                <a:solidFill>
                  <a:schemeClr val="bg1"/>
                </a:solidFill>
                <a:effectLst>
                  <a:innerShdw blurRad="69850" dist="43180" dir="5400000">
                    <a:srgbClr val="000000">
                      <a:alpha val="65000"/>
                    </a:srgbClr>
                  </a:innerShdw>
                </a:effectLst>
                <a:latin typeface="Constantia" pitchFamily="18" charset="0"/>
              </a:rPr>
              <a:t>Odznaką </a:t>
            </a:r>
            <a:r>
              <a:rPr lang="pl-PL" sz="1400" b="1" dirty="0" smtClean="0">
                <a:ln w="1905"/>
                <a:solidFill>
                  <a:schemeClr val="bg1"/>
                </a:solidFill>
                <a:effectLst>
                  <a:innerShdw blurRad="69850" dist="43180" dir="5400000">
                    <a:srgbClr val="000000">
                      <a:alpha val="65000"/>
                    </a:srgbClr>
                  </a:innerShdw>
                </a:effectLst>
                <a:latin typeface="Constantia" pitchFamily="18" charset="0"/>
              </a:rPr>
              <a:t>				Honorową </a:t>
            </a:r>
            <a:r>
              <a:rPr lang="pl-PL" sz="1400" b="1" dirty="0">
                <a:ln w="1905"/>
                <a:solidFill>
                  <a:schemeClr val="bg1"/>
                </a:solidFill>
                <a:effectLst>
                  <a:innerShdw blurRad="69850" dist="43180" dir="5400000">
                    <a:srgbClr val="000000">
                      <a:alpha val="65000"/>
                    </a:srgbClr>
                  </a:innerShdw>
                </a:effectLst>
                <a:latin typeface="Constantia" pitchFamily="18" charset="0"/>
              </a:rPr>
              <a:t>za Zasługi dla Samorządu Terytorialnego.</a:t>
            </a:r>
          </a:p>
          <a:p>
            <a:pPr algn="l"/>
            <a:endParaRPr lang="pl-PL" sz="1400" b="1" dirty="0" smtClean="0">
              <a:ln w="1905"/>
              <a:solidFill>
                <a:schemeClr val="bg1"/>
              </a:solidFill>
              <a:effectLst>
                <a:innerShdw blurRad="69850" dist="43180" dir="5400000">
                  <a:srgbClr val="000000">
                    <a:alpha val="65000"/>
                  </a:srgbClr>
                </a:innerShdw>
              </a:effectLst>
              <a:latin typeface="Constantia" pitchFamily="18" charset="0"/>
            </a:endParaRPr>
          </a:p>
        </p:txBody>
      </p:sp>
      <p:pic>
        <p:nvPicPr>
          <p:cNvPr id="9" name="Picture 4" descr="\\Serwer\sieciowy\brania damian\25lat_black.jpg"/>
          <p:cNvPicPr>
            <a:picLocks noChangeAspect="1" noChangeArrowheads="1"/>
          </p:cNvPicPr>
          <p:nvPr/>
        </p:nvPicPr>
        <p:blipFill>
          <a:blip r:embed="rId3"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Tree>
    <p:extLst>
      <p:ext uri="{BB962C8B-B14F-4D97-AF65-F5344CB8AC3E}">
        <p14:creationId xmlns:p14="http://schemas.microsoft.com/office/powerpoint/2010/main" xmlns="" val="418779563"/>
      </p:ext>
    </p:extLst>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00364" y="285728"/>
            <a:ext cx="5786478" cy="6215106"/>
          </a:xfrm>
        </p:spPr>
        <p:txBody>
          <a:bodyPr>
            <a:normAutofit/>
          </a:bodyPr>
          <a:lstStyle/>
          <a:p>
            <a:pPr algn="ctr"/>
            <a:r>
              <a:rPr lang="pl-PL" b="1" dirty="0" smtClean="0">
                <a:solidFill>
                  <a:schemeClr val="tx1"/>
                </a:solidFill>
                <a:latin typeface="Constantia" panose="02030602050306030303" pitchFamily="18" charset="0"/>
              </a:rPr>
              <a:t>Reforma administracyjna w Polsce</a:t>
            </a:r>
          </a:p>
          <a:p>
            <a:pPr algn="ctr"/>
            <a:r>
              <a:rPr lang="pl-PL" sz="1600" b="1" dirty="0" smtClean="0">
                <a:solidFill>
                  <a:schemeClr val="tx1"/>
                </a:solidFill>
                <a:latin typeface="Constantia" panose="02030602050306030303" pitchFamily="18" charset="0"/>
              </a:rPr>
              <a:t>1 stycznia 1999 r.</a:t>
            </a:r>
          </a:p>
          <a:p>
            <a:pPr algn="ctr"/>
            <a:endParaRPr lang="pl-PL" b="1" dirty="0" smtClean="0">
              <a:solidFill>
                <a:schemeClr val="tx1"/>
              </a:solidFill>
              <a:latin typeface="Constantia" panose="02030602050306030303" pitchFamily="18" charset="0"/>
            </a:endParaRPr>
          </a:p>
          <a:p>
            <a:pPr algn="just"/>
            <a:r>
              <a:rPr lang="pl-PL" sz="1600" b="1" dirty="0" smtClean="0">
                <a:solidFill>
                  <a:schemeClr val="tx1"/>
                </a:solidFill>
                <a:latin typeface="Constantia" pitchFamily="18" charset="0"/>
              </a:rPr>
              <a:t>Reforma zmieniła podział administracyjny Polski</a:t>
            </a:r>
            <a:r>
              <a:rPr lang="pl-PL" sz="1600" b="1" dirty="0">
                <a:solidFill>
                  <a:schemeClr val="tx1"/>
                </a:solidFill>
                <a:latin typeface="Constantia" pitchFamily="18" charset="0"/>
              </a:rPr>
              <a:t> </a:t>
            </a:r>
            <a:r>
              <a:rPr lang="pl-PL" sz="1600" b="1" dirty="0" smtClean="0">
                <a:solidFill>
                  <a:schemeClr val="tx1"/>
                </a:solidFill>
                <a:latin typeface="Constantia" pitchFamily="18" charset="0"/>
              </a:rPr>
              <a:t>i wprowadziła 3-stopniową strukturę podziału terytorialnego z dniem 1 stycznia 1999 roku. Była jedną z czterech reform 1999 r. które wprowadziły znaczące zmiany w państwie.</a:t>
            </a:r>
          </a:p>
          <a:p>
            <a:pPr algn="just"/>
            <a:r>
              <a:rPr lang="pl-PL" sz="1600" b="1" dirty="0" smtClean="0">
                <a:solidFill>
                  <a:schemeClr val="tx1"/>
                </a:solidFill>
                <a:latin typeface="Constantia" pitchFamily="18" charset="0"/>
              </a:rPr>
              <a:t>Utworzono 16 rządowo-samorządowych województw i 315 samorządowych powiatów. Reforma miała na celu budowę samorządności i usprawnienie działań władz w terenie. Liczbę województw zmniejszono z 49 do 16. </a:t>
            </a:r>
          </a:p>
          <a:p>
            <a:pPr algn="just"/>
            <a:r>
              <a:rPr lang="pl-PL" sz="1600" b="1" dirty="0" smtClean="0">
                <a:solidFill>
                  <a:schemeClr val="tx1"/>
                </a:solidFill>
                <a:latin typeface="Constantia" pitchFamily="18" charset="0"/>
              </a:rPr>
              <a:t>Tym sposobem Gmina Spytkowice, należąca wcześniej do województwa bielskiego, stała się częścią nowopowstałego województwa małopolskiego i powiatu wadowickiego.</a:t>
            </a: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344573540"/>
      </p:ext>
    </p:extLst>
  </p:cSld>
  <p:clrMapOvr>
    <a:masterClrMapping/>
  </p:clrMapOvr>
  <p:transition spd="slow">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00364" y="285728"/>
            <a:ext cx="5786478" cy="6215106"/>
          </a:xfrm>
        </p:spPr>
        <p:txBody>
          <a:bodyPr>
            <a:normAutofit/>
          </a:bodyPr>
          <a:lstStyle/>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7_adm_1975-600.png"/>
          <p:cNvPicPr>
            <a:picLocks noChangeAspect="1"/>
          </p:cNvPicPr>
          <p:nvPr/>
        </p:nvPicPr>
        <p:blipFill>
          <a:blip r:embed="rId2"/>
          <a:stretch>
            <a:fillRect/>
          </a:stretch>
        </p:blipFill>
        <p:spPr>
          <a:xfrm>
            <a:off x="2643174" y="1"/>
            <a:ext cx="3772541" cy="3357561"/>
          </a:xfrm>
          <a:prstGeom prst="rect">
            <a:avLst/>
          </a:prstGeom>
        </p:spPr>
      </p:pic>
      <p:sp>
        <p:nvSpPr>
          <p:cNvPr id="5" name="Strzałka w prawo 4"/>
          <p:cNvSpPr/>
          <p:nvPr/>
        </p:nvSpPr>
        <p:spPr>
          <a:xfrm rot="2895478">
            <a:off x="5736248" y="3232878"/>
            <a:ext cx="1049001" cy="57964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0000"/>
              </a:solidFill>
            </a:endParaRPr>
          </a:p>
        </p:txBody>
      </p:sp>
      <p:pic>
        <p:nvPicPr>
          <p:cNvPr id="6" name="Obraz 5" descr="800px-Wojewodztwa.svg.png"/>
          <p:cNvPicPr>
            <a:picLocks noChangeAspect="1"/>
          </p:cNvPicPr>
          <p:nvPr/>
        </p:nvPicPr>
        <p:blipFill>
          <a:blip r:embed="rId3"/>
          <a:stretch>
            <a:fillRect/>
          </a:stretch>
        </p:blipFill>
        <p:spPr>
          <a:xfrm>
            <a:off x="5929322" y="3786190"/>
            <a:ext cx="3060237" cy="2857496"/>
          </a:xfrm>
          <a:prstGeom prst="rect">
            <a:avLst/>
          </a:prstGeom>
        </p:spPr>
      </p:pic>
    </p:spTree>
    <p:extLst>
      <p:ext uri="{BB962C8B-B14F-4D97-AF65-F5344CB8AC3E}">
        <p14:creationId xmlns:p14="http://schemas.microsoft.com/office/powerpoint/2010/main" xmlns="" val="344573540"/>
      </p:ext>
    </p:extLst>
  </p:cSld>
  <p:clrMapOvr>
    <a:masterClrMapping/>
  </p:clrMapOvr>
  <p:transition spd="slow">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00364" y="285728"/>
            <a:ext cx="5786478" cy="6215106"/>
          </a:xfrm>
        </p:spPr>
        <p:txBody>
          <a:bodyPr>
            <a:normAutofit/>
          </a:bodyPr>
          <a:lstStyle/>
          <a:p>
            <a:pPr algn="ctr"/>
            <a:r>
              <a:rPr lang="pl-PL" sz="1800" b="1" dirty="0" smtClean="0">
                <a:solidFill>
                  <a:schemeClr val="tx1"/>
                </a:solidFill>
                <a:effectLst>
                  <a:outerShdw blurRad="38100" dist="38100" dir="2700000" algn="tl">
                    <a:srgbClr val="000000">
                      <a:alpha val="43137"/>
                    </a:srgbClr>
                  </a:outerShdw>
                </a:effectLst>
                <a:latin typeface="Constantia" pitchFamily="18" charset="0"/>
              </a:rPr>
              <a:t>Województwo BIELSKIE </a:t>
            </a:r>
            <a:endParaRPr lang="pl-PL" sz="1800" dirty="0" smtClean="0">
              <a:solidFill>
                <a:schemeClr val="tx1"/>
              </a:solidFill>
              <a:latin typeface="Constantia" pitchFamily="18" charset="0"/>
            </a:endParaRPr>
          </a:p>
          <a:p>
            <a:pPr algn="just"/>
            <a:r>
              <a:rPr lang="pl-PL" sz="1700" dirty="0" smtClean="0">
                <a:solidFill>
                  <a:schemeClr val="tx1"/>
                </a:solidFill>
                <a:latin typeface="Constantia" pitchFamily="18" charset="0"/>
              </a:rPr>
              <a:t>W chwili powstania województwo bielskie składało się </a:t>
            </a:r>
            <a:br>
              <a:rPr lang="pl-PL" sz="1700" dirty="0" smtClean="0">
                <a:solidFill>
                  <a:schemeClr val="tx1"/>
                </a:solidFill>
                <a:latin typeface="Constantia" pitchFamily="18" charset="0"/>
              </a:rPr>
            </a:br>
            <a:r>
              <a:rPr lang="pl-PL" sz="1700" dirty="0" smtClean="0">
                <a:solidFill>
                  <a:schemeClr val="tx1"/>
                </a:solidFill>
                <a:latin typeface="Constantia" pitchFamily="18" charset="0"/>
              </a:rPr>
              <a:t>z 18 miast i 52 gmin. Kształt województwa ulegał kilku zmianom. </a:t>
            </a:r>
          </a:p>
          <a:p>
            <a:pPr algn="just"/>
            <a:r>
              <a:rPr lang="pl-PL" sz="1700" dirty="0" smtClean="0">
                <a:solidFill>
                  <a:schemeClr val="tx1"/>
                </a:solidFill>
                <a:latin typeface="Constantia" pitchFamily="18" charset="0"/>
              </a:rPr>
              <a:t>Ostateczną formę przybrało w 1992 roku, kiedy dzieliło się na 8 gmin miejskich, 10 miejsko-wiejskich i 41 wiejskich. </a:t>
            </a: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r>
              <a:rPr lang="pl-PL" sz="1700" b="1" dirty="0" smtClean="0">
                <a:solidFill>
                  <a:schemeClr val="tx1"/>
                </a:solidFill>
                <a:effectLst>
                  <a:outerShdw blurRad="38100" dist="38100" dir="2700000" algn="tl">
                    <a:srgbClr val="000000">
                      <a:alpha val="43137"/>
                    </a:srgbClr>
                  </a:outerShdw>
                </a:effectLst>
                <a:latin typeface="Constantia" pitchFamily="18" charset="0"/>
              </a:rPr>
              <a:t>Województwo KRAKOWSKIE </a:t>
            </a:r>
            <a:endParaRPr lang="pl-PL" sz="1700" dirty="0" smtClean="0">
              <a:solidFill>
                <a:schemeClr val="tx1"/>
              </a:solidFill>
              <a:latin typeface="Constantia" pitchFamily="18" charset="0"/>
            </a:endParaRPr>
          </a:p>
          <a:p>
            <a:pPr algn="just"/>
            <a:r>
              <a:rPr lang="pl-PL" sz="1700" dirty="0" smtClean="0">
                <a:solidFill>
                  <a:schemeClr val="tx1"/>
                </a:solidFill>
                <a:latin typeface="Constantia" pitchFamily="18" charset="0"/>
              </a:rPr>
              <a:t>Od 1975 roku województwo krakowskie obejmowało 47 gmin (w tym 10 miast). Włączono także do jego granic miasto Kraków, które dotąd było osobną jednostką podziału administracyjnego stopnia wojewódzkiego.</a:t>
            </a: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graphicFrame>
        <p:nvGraphicFramePr>
          <p:cNvPr id="7" name="Tabela 6"/>
          <p:cNvGraphicFramePr>
            <a:graphicFrameLocks noGrp="1"/>
          </p:cNvGraphicFramePr>
          <p:nvPr/>
        </p:nvGraphicFramePr>
        <p:xfrm>
          <a:off x="4214810" y="2071678"/>
          <a:ext cx="3286148" cy="1357324"/>
        </p:xfrm>
        <a:graphic>
          <a:graphicData uri="http://schemas.openxmlformats.org/drawingml/2006/table">
            <a:tbl>
              <a:tblPr bandCol="1">
                <a:tableStyleId>{3C2FFA5D-87B4-456A-9821-1D502468CF0F}</a:tableStyleId>
              </a:tblPr>
              <a:tblGrid>
                <a:gridCol w="1643074"/>
                <a:gridCol w="1643074"/>
              </a:tblGrid>
              <a:tr h="339331">
                <a:tc>
                  <a:txBody>
                    <a:bodyPr/>
                    <a:lstStyle/>
                    <a:p>
                      <a:pPr algn="ctr">
                        <a:spcAft>
                          <a:spcPts val="600"/>
                        </a:spcAft>
                      </a:pPr>
                      <a:r>
                        <a:rPr lang="pl-PL" sz="1400" b="1" dirty="0">
                          <a:latin typeface="Constantia" pitchFamily="18" charset="0"/>
                        </a:rPr>
                        <a:t>Data powstania</a:t>
                      </a:r>
                      <a:endParaRPr lang="pl-PL" sz="1400" b="1" dirty="0">
                        <a:latin typeface="Constantia" pitchFamily="18" charset="0"/>
                        <a:ea typeface="SimSun"/>
                        <a:cs typeface="Times New Roman"/>
                      </a:endParaRPr>
                    </a:p>
                  </a:txBody>
                  <a:tcPr marL="35560" marR="35560" marT="35560" marB="35560"/>
                </a:tc>
                <a:tc>
                  <a:txBody>
                    <a:bodyPr/>
                    <a:lstStyle/>
                    <a:p>
                      <a:pPr algn="ctr">
                        <a:spcAft>
                          <a:spcPts val="600"/>
                        </a:spcAft>
                      </a:pPr>
                      <a:r>
                        <a:rPr lang="pl-PL" sz="1400" b="0" dirty="0">
                          <a:latin typeface="Constantia" pitchFamily="18" charset="0"/>
                        </a:rPr>
                        <a:t>1 czerwca 1975</a:t>
                      </a:r>
                      <a:endParaRPr lang="pl-PL" sz="1400" b="0" dirty="0">
                        <a:latin typeface="Constantia" pitchFamily="18" charset="0"/>
                        <a:ea typeface="SimSun"/>
                        <a:cs typeface="Times New Roman"/>
                      </a:endParaRPr>
                    </a:p>
                  </a:txBody>
                  <a:tcPr marL="35560" marR="35560" marT="35560" marB="35560"/>
                </a:tc>
              </a:tr>
              <a:tr h="339331">
                <a:tc>
                  <a:txBody>
                    <a:bodyPr/>
                    <a:lstStyle/>
                    <a:p>
                      <a:pPr algn="ctr">
                        <a:spcAft>
                          <a:spcPts val="600"/>
                        </a:spcAft>
                      </a:pPr>
                      <a:r>
                        <a:rPr lang="pl-PL" sz="1400" b="1" dirty="0">
                          <a:latin typeface="Constantia" pitchFamily="18" charset="0"/>
                        </a:rPr>
                        <a:t>Data likwidacji</a:t>
                      </a:r>
                      <a:endParaRPr lang="pl-PL" sz="1400" b="1" dirty="0">
                        <a:latin typeface="Constantia" pitchFamily="18" charset="0"/>
                        <a:ea typeface="SimSun"/>
                        <a:cs typeface="Times New Roman"/>
                      </a:endParaRPr>
                    </a:p>
                  </a:txBody>
                  <a:tcPr marL="35560" marR="35560" marT="35560" marB="35560"/>
                </a:tc>
                <a:tc>
                  <a:txBody>
                    <a:bodyPr/>
                    <a:lstStyle/>
                    <a:p>
                      <a:pPr algn="ctr">
                        <a:spcAft>
                          <a:spcPts val="600"/>
                        </a:spcAft>
                      </a:pPr>
                      <a:r>
                        <a:rPr lang="pl-PL" sz="1400" b="0" dirty="0">
                          <a:latin typeface="Constantia" pitchFamily="18" charset="0"/>
                        </a:rPr>
                        <a:t>31 grudnia 1998</a:t>
                      </a:r>
                      <a:endParaRPr lang="pl-PL" sz="1400" b="0" dirty="0">
                        <a:latin typeface="Constantia" pitchFamily="18" charset="0"/>
                        <a:ea typeface="SimSun"/>
                        <a:cs typeface="Times New Roman"/>
                      </a:endParaRPr>
                    </a:p>
                  </a:txBody>
                  <a:tcPr marL="35560" marR="35560" marT="35560" marB="35560"/>
                </a:tc>
              </a:tr>
              <a:tr h="339331">
                <a:tc>
                  <a:txBody>
                    <a:bodyPr/>
                    <a:lstStyle/>
                    <a:p>
                      <a:pPr algn="ctr">
                        <a:spcAft>
                          <a:spcPts val="600"/>
                        </a:spcAft>
                      </a:pPr>
                      <a:r>
                        <a:rPr lang="pl-PL" sz="1400" b="1" dirty="0">
                          <a:latin typeface="Constantia" pitchFamily="18" charset="0"/>
                        </a:rPr>
                        <a:t>Powierzchnia</a:t>
                      </a:r>
                      <a:endParaRPr lang="pl-PL" sz="1400" b="1" dirty="0">
                        <a:latin typeface="Constantia" pitchFamily="18" charset="0"/>
                        <a:ea typeface="SimSun"/>
                        <a:cs typeface="Times New Roman"/>
                      </a:endParaRPr>
                    </a:p>
                  </a:txBody>
                  <a:tcPr marL="35560" marR="35560" marT="35560" marB="35560"/>
                </a:tc>
                <a:tc>
                  <a:txBody>
                    <a:bodyPr/>
                    <a:lstStyle/>
                    <a:p>
                      <a:pPr algn="ctr">
                        <a:spcAft>
                          <a:spcPts val="600"/>
                        </a:spcAft>
                      </a:pPr>
                      <a:r>
                        <a:rPr lang="pl-PL" sz="1400" b="0" dirty="0">
                          <a:latin typeface="Constantia" pitchFamily="18" charset="0"/>
                        </a:rPr>
                        <a:t>3704 </a:t>
                      </a:r>
                      <a:r>
                        <a:rPr lang="pl-PL" sz="1400" b="0" dirty="0" err="1">
                          <a:latin typeface="Constantia" pitchFamily="18" charset="0"/>
                        </a:rPr>
                        <a:t>km²</a:t>
                      </a:r>
                      <a:endParaRPr lang="pl-PL" sz="1400" b="0" dirty="0">
                        <a:latin typeface="Constantia" pitchFamily="18" charset="0"/>
                        <a:ea typeface="SimSun"/>
                        <a:cs typeface="Times New Roman"/>
                      </a:endParaRPr>
                    </a:p>
                  </a:txBody>
                  <a:tcPr marL="35560" marR="35560" marT="35560" marB="35560"/>
                </a:tc>
              </a:tr>
              <a:tr h="339331">
                <a:tc>
                  <a:txBody>
                    <a:bodyPr/>
                    <a:lstStyle/>
                    <a:p>
                      <a:pPr algn="ctr">
                        <a:spcAft>
                          <a:spcPts val="600"/>
                        </a:spcAft>
                      </a:pPr>
                      <a:r>
                        <a:rPr lang="pl-PL" sz="1400" b="1" dirty="0">
                          <a:latin typeface="Constantia" pitchFamily="18" charset="0"/>
                        </a:rPr>
                        <a:t> Liczba ludności</a:t>
                      </a:r>
                      <a:endParaRPr lang="pl-PL" sz="1400" b="1" dirty="0">
                        <a:latin typeface="Constantia" pitchFamily="18" charset="0"/>
                        <a:ea typeface="SimSun"/>
                        <a:cs typeface="Times New Roman"/>
                      </a:endParaRPr>
                    </a:p>
                  </a:txBody>
                  <a:tcPr marL="35560" marR="35560" marT="35560" marB="35560"/>
                </a:tc>
                <a:tc>
                  <a:txBody>
                    <a:bodyPr/>
                    <a:lstStyle/>
                    <a:p>
                      <a:pPr algn="ctr">
                        <a:spcAft>
                          <a:spcPts val="600"/>
                        </a:spcAft>
                      </a:pPr>
                      <a:r>
                        <a:rPr lang="pl-PL" sz="1400" b="0" dirty="0">
                          <a:latin typeface="Constantia" pitchFamily="18" charset="0"/>
                        </a:rPr>
                        <a:t>927 500</a:t>
                      </a:r>
                      <a:endParaRPr lang="pl-PL" sz="1400" b="0" dirty="0">
                        <a:latin typeface="Constantia" pitchFamily="18" charset="0"/>
                        <a:ea typeface="SimSun"/>
                        <a:cs typeface="Times New Roman"/>
                      </a:endParaRPr>
                    </a:p>
                  </a:txBody>
                  <a:tcPr marL="35560" marR="35560" marT="35560" marB="35560"/>
                </a:tc>
              </a:tr>
            </a:tbl>
          </a:graphicData>
        </a:graphic>
      </p:graphicFrame>
      <p:graphicFrame>
        <p:nvGraphicFramePr>
          <p:cNvPr id="8" name="Tabela 7"/>
          <p:cNvGraphicFramePr>
            <a:graphicFrameLocks noGrp="1"/>
          </p:cNvGraphicFramePr>
          <p:nvPr/>
        </p:nvGraphicFramePr>
        <p:xfrm>
          <a:off x="4286248" y="5143512"/>
          <a:ext cx="3214710" cy="1480273"/>
        </p:xfrm>
        <a:graphic>
          <a:graphicData uri="http://schemas.openxmlformats.org/drawingml/2006/table">
            <a:tbl>
              <a:tblPr bandCol="1">
                <a:tableStyleId>{3C2FFA5D-87B4-456A-9821-1D502468CF0F}</a:tableStyleId>
              </a:tblPr>
              <a:tblGrid>
                <a:gridCol w="1607355"/>
                <a:gridCol w="1607355"/>
              </a:tblGrid>
              <a:tr h="339331">
                <a:tc>
                  <a:txBody>
                    <a:bodyPr/>
                    <a:lstStyle/>
                    <a:p>
                      <a:pPr algn="ctr">
                        <a:spcAft>
                          <a:spcPts val="600"/>
                        </a:spcAft>
                      </a:pPr>
                      <a:r>
                        <a:rPr lang="pl-PL" sz="1400" b="1" dirty="0">
                          <a:solidFill>
                            <a:srgbClr val="000000"/>
                          </a:solidFill>
                          <a:latin typeface="Constantia" pitchFamily="18" charset="0"/>
                          <a:ea typeface="SimSun"/>
                          <a:cs typeface="Times New Roman"/>
                        </a:rPr>
                        <a:t>Data powstania</a:t>
                      </a:r>
                      <a:endParaRPr lang="pl-PL" sz="1400" b="1" dirty="0">
                        <a:latin typeface="Constantia" pitchFamily="18" charset="0"/>
                        <a:ea typeface="SimSun"/>
                        <a:cs typeface="Times New Roman"/>
                      </a:endParaRPr>
                    </a:p>
                  </a:txBody>
                  <a:tcPr marL="35560" marR="35560" marT="35560" marB="35560"/>
                </a:tc>
                <a:tc>
                  <a:txBody>
                    <a:bodyPr/>
                    <a:lstStyle/>
                    <a:p>
                      <a:pPr algn="ctr">
                        <a:spcAft>
                          <a:spcPts val="600"/>
                        </a:spcAft>
                      </a:pPr>
                      <a:r>
                        <a:rPr lang="pl-PL" sz="1400">
                          <a:solidFill>
                            <a:srgbClr val="000000"/>
                          </a:solidFill>
                          <a:latin typeface="Constantia" pitchFamily="18" charset="0"/>
                          <a:ea typeface="SimSun"/>
                          <a:cs typeface="Times New Roman"/>
                        </a:rPr>
                        <a:t>1 czerwca 1975</a:t>
                      </a:r>
                      <a:endParaRPr lang="pl-PL" sz="1400">
                        <a:latin typeface="Constantia" pitchFamily="18" charset="0"/>
                        <a:ea typeface="SimSun"/>
                        <a:cs typeface="Times New Roman"/>
                      </a:endParaRPr>
                    </a:p>
                  </a:txBody>
                  <a:tcPr marL="35560" marR="35560" marT="35560" marB="35560"/>
                </a:tc>
              </a:tr>
              <a:tr h="339331">
                <a:tc>
                  <a:txBody>
                    <a:bodyPr/>
                    <a:lstStyle/>
                    <a:p>
                      <a:pPr algn="ctr">
                        <a:spcAft>
                          <a:spcPts val="600"/>
                        </a:spcAft>
                      </a:pPr>
                      <a:r>
                        <a:rPr lang="pl-PL" sz="1400" b="1" dirty="0">
                          <a:solidFill>
                            <a:srgbClr val="000000"/>
                          </a:solidFill>
                          <a:latin typeface="Constantia" pitchFamily="18" charset="0"/>
                          <a:ea typeface="SimSun"/>
                          <a:cs typeface="Times New Roman"/>
                        </a:rPr>
                        <a:t>Data likwidacji</a:t>
                      </a:r>
                      <a:endParaRPr lang="pl-PL" sz="1400" b="1" dirty="0">
                        <a:latin typeface="Constantia" pitchFamily="18" charset="0"/>
                        <a:ea typeface="SimSun"/>
                        <a:cs typeface="Times New Roman"/>
                      </a:endParaRPr>
                    </a:p>
                  </a:txBody>
                  <a:tcPr marL="35560" marR="35560" marT="35560" marB="35560"/>
                </a:tc>
                <a:tc>
                  <a:txBody>
                    <a:bodyPr/>
                    <a:lstStyle/>
                    <a:p>
                      <a:pPr algn="ctr">
                        <a:spcAft>
                          <a:spcPts val="600"/>
                        </a:spcAft>
                      </a:pPr>
                      <a:r>
                        <a:rPr lang="pl-PL" sz="1400">
                          <a:solidFill>
                            <a:srgbClr val="000000"/>
                          </a:solidFill>
                          <a:latin typeface="Constantia" pitchFamily="18" charset="0"/>
                          <a:ea typeface="SimSun"/>
                          <a:cs typeface="Times New Roman"/>
                        </a:rPr>
                        <a:t>31 grudnia 1998</a:t>
                      </a:r>
                      <a:endParaRPr lang="pl-PL" sz="1400">
                        <a:latin typeface="Constantia" pitchFamily="18" charset="0"/>
                        <a:ea typeface="SimSun"/>
                        <a:cs typeface="Times New Roman"/>
                      </a:endParaRPr>
                    </a:p>
                  </a:txBody>
                  <a:tcPr marL="35560" marR="35560" marT="35560" marB="35560"/>
                </a:tc>
              </a:tr>
              <a:tr h="339331">
                <a:tc>
                  <a:txBody>
                    <a:bodyPr/>
                    <a:lstStyle/>
                    <a:p>
                      <a:pPr algn="ctr">
                        <a:spcAft>
                          <a:spcPts val="600"/>
                        </a:spcAft>
                      </a:pPr>
                      <a:r>
                        <a:rPr lang="pl-PL" sz="1400" b="1" dirty="0">
                          <a:solidFill>
                            <a:srgbClr val="000000"/>
                          </a:solidFill>
                          <a:latin typeface="Constantia" pitchFamily="18" charset="0"/>
                          <a:ea typeface="SimSun"/>
                          <a:cs typeface="Times New Roman"/>
                        </a:rPr>
                        <a:t>Powierzchnia</a:t>
                      </a:r>
                      <a:endParaRPr lang="pl-PL" sz="1400" b="1" dirty="0">
                        <a:latin typeface="Constantia" pitchFamily="18" charset="0"/>
                        <a:ea typeface="SimSun"/>
                        <a:cs typeface="Times New Roman"/>
                      </a:endParaRPr>
                    </a:p>
                  </a:txBody>
                  <a:tcPr marL="35560" marR="35560" marT="35560" marB="35560"/>
                </a:tc>
                <a:tc>
                  <a:txBody>
                    <a:bodyPr/>
                    <a:lstStyle/>
                    <a:p>
                      <a:pPr algn="ctr">
                        <a:spcAft>
                          <a:spcPts val="600"/>
                        </a:spcAft>
                      </a:pPr>
                      <a:r>
                        <a:rPr lang="pl-PL" sz="1400">
                          <a:solidFill>
                            <a:srgbClr val="000000"/>
                          </a:solidFill>
                          <a:latin typeface="Constantia" pitchFamily="18" charset="0"/>
                          <a:ea typeface="SimSun"/>
                          <a:cs typeface="Times New Roman"/>
                        </a:rPr>
                        <a:t>3254 km²</a:t>
                      </a:r>
                      <a:endParaRPr lang="pl-PL" sz="1400">
                        <a:latin typeface="Constantia" pitchFamily="18" charset="0"/>
                        <a:ea typeface="SimSun"/>
                        <a:cs typeface="Times New Roman"/>
                      </a:endParaRPr>
                    </a:p>
                  </a:txBody>
                  <a:tcPr marL="35560" marR="35560" marT="35560" marB="35560"/>
                </a:tc>
              </a:tr>
              <a:tr h="196453">
                <a:tc>
                  <a:txBody>
                    <a:bodyPr/>
                    <a:lstStyle/>
                    <a:p>
                      <a:pPr algn="ctr">
                        <a:spcAft>
                          <a:spcPts val="600"/>
                        </a:spcAft>
                      </a:pPr>
                      <a:r>
                        <a:rPr lang="pl-PL" sz="1400" b="1" dirty="0">
                          <a:solidFill>
                            <a:srgbClr val="000000"/>
                          </a:solidFill>
                          <a:latin typeface="Constantia" pitchFamily="18" charset="0"/>
                          <a:ea typeface="SimSun"/>
                          <a:cs typeface="Times New Roman"/>
                        </a:rPr>
                        <a:t>Populacja (1998)</a:t>
                      </a:r>
                      <a:br>
                        <a:rPr lang="pl-PL" sz="1400" b="1" dirty="0">
                          <a:solidFill>
                            <a:srgbClr val="000000"/>
                          </a:solidFill>
                          <a:latin typeface="Constantia" pitchFamily="18" charset="0"/>
                          <a:ea typeface="SimSun"/>
                          <a:cs typeface="Times New Roman"/>
                        </a:rPr>
                      </a:br>
                      <a:r>
                        <a:rPr lang="pl-PL" sz="1400" b="1" dirty="0">
                          <a:solidFill>
                            <a:srgbClr val="000000"/>
                          </a:solidFill>
                          <a:latin typeface="Constantia" pitchFamily="18" charset="0"/>
                          <a:ea typeface="SimSun"/>
                          <a:cs typeface="Times New Roman"/>
                        </a:rPr>
                        <a:t>• liczba ludności</a:t>
                      </a:r>
                      <a:endParaRPr lang="pl-PL" sz="1400" b="1" dirty="0">
                        <a:latin typeface="Constantia" pitchFamily="18" charset="0"/>
                        <a:ea typeface="SimSun"/>
                        <a:cs typeface="Times New Roman"/>
                      </a:endParaRPr>
                    </a:p>
                  </a:txBody>
                  <a:tcPr marL="35560" marR="35560" marT="35560" marB="0"/>
                </a:tc>
                <a:tc>
                  <a:txBody>
                    <a:bodyPr/>
                    <a:lstStyle/>
                    <a:p>
                      <a:pPr algn="ctr">
                        <a:spcAft>
                          <a:spcPts val="600"/>
                        </a:spcAft>
                      </a:pPr>
                      <a:r>
                        <a:rPr lang="pl-PL" sz="1400" dirty="0" smtClean="0">
                          <a:solidFill>
                            <a:srgbClr val="000000"/>
                          </a:solidFill>
                          <a:latin typeface="Constantia" pitchFamily="18" charset="0"/>
                          <a:ea typeface="SimSun"/>
                          <a:cs typeface="Times New Roman"/>
                        </a:rPr>
                        <a:t>1 </a:t>
                      </a:r>
                      <a:r>
                        <a:rPr lang="pl-PL" sz="1400" dirty="0">
                          <a:solidFill>
                            <a:srgbClr val="000000"/>
                          </a:solidFill>
                          <a:latin typeface="Constantia" pitchFamily="18" charset="0"/>
                          <a:ea typeface="SimSun"/>
                          <a:cs typeface="Times New Roman"/>
                        </a:rPr>
                        <a:t>245 000</a:t>
                      </a:r>
                      <a:endParaRPr lang="pl-PL" sz="1400" dirty="0">
                        <a:latin typeface="Constantia" pitchFamily="18" charset="0"/>
                        <a:ea typeface="SimSun"/>
                        <a:cs typeface="Times New Roman"/>
                      </a:endParaRPr>
                    </a:p>
                  </a:txBody>
                  <a:tcPr marL="35560" marR="35560" marT="35560" marB="0"/>
                </a:tc>
              </a:tr>
            </a:tbl>
          </a:graphicData>
        </a:graphic>
      </p:graphicFrame>
      <p:pic>
        <p:nvPicPr>
          <p:cNvPr id="9" name="Obraz 8" descr="bielskie herb.png"/>
          <p:cNvPicPr>
            <a:picLocks noChangeAspect="1"/>
          </p:cNvPicPr>
          <p:nvPr/>
        </p:nvPicPr>
        <p:blipFill>
          <a:blip r:embed="rId2" cstate="print"/>
          <a:stretch>
            <a:fillRect/>
          </a:stretch>
        </p:blipFill>
        <p:spPr>
          <a:xfrm>
            <a:off x="785786" y="428604"/>
            <a:ext cx="1071570" cy="1247308"/>
          </a:xfrm>
          <a:prstGeom prst="rect">
            <a:avLst/>
          </a:prstGeom>
        </p:spPr>
      </p:pic>
      <p:pic>
        <p:nvPicPr>
          <p:cNvPr id="10" name="Obraz 9" descr="krakow.png"/>
          <p:cNvPicPr>
            <a:picLocks noChangeAspect="1"/>
          </p:cNvPicPr>
          <p:nvPr/>
        </p:nvPicPr>
        <p:blipFill>
          <a:blip r:embed="rId3" cstate="print"/>
          <a:stretch>
            <a:fillRect/>
          </a:stretch>
        </p:blipFill>
        <p:spPr>
          <a:xfrm>
            <a:off x="857224" y="3786190"/>
            <a:ext cx="974155" cy="1500198"/>
          </a:xfrm>
          <a:prstGeom prst="rect">
            <a:avLst/>
          </a:prstGeom>
        </p:spPr>
      </p:pic>
    </p:spTree>
    <p:extLst>
      <p:ext uri="{BB962C8B-B14F-4D97-AF65-F5344CB8AC3E}">
        <p14:creationId xmlns:p14="http://schemas.microsoft.com/office/powerpoint/2010/main" xmlns="" val="344573540"/>
      </p:ext>
    </p:extLst>
  </p:cSld>
  <p:clrMapOvr>
    <a:masterClrMapping/>
  </p:clrMapOvr>
  <p:transition spd="slow">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00364" y="285728"/>
            <a:ext cx="5786478" cy="6215106"/>
          </a:xfrm>
        </p:spPr>
        <p:txBody>
          <a:bodyPr>
            <a:normAutofit/>
          </a:bodyPr>
          <a:lstStyle/>
          <a:p>
            <a:pPr algn="ctr"/>
            <a:r>
              <a:rPr lang="pl-PL" sz="1800" b="1" dirty="0" smtClean="0">
                <a:solidFill>
                  <a:schemeClr val="tx1"/>
                </a:solidFill>
                <a:effectLst>
                  <a:outerShdw blurRad="38100" dist="38100" dir="2700000" algn="tl">
                    <a:srgbClr val="000000">
                      <a:alpha val="43137"/>
                    </a:srgbClr>
                  </a:outerShdw>
                </a:effectLst>
                <a:latin typeface="Constantia" pitchFamily="18" charset="0"/>
              </a:rPr>
              <a:t>Województwo MAŁOPOLSKIE</a:t>
            </a:r>
            <a:endParaRPr lang="pl-PL" sz="1800" dirty="0" smtClean="0">
              <a:solidFill>
                <a:schemeClr val="tx1"/>
              </a:solidFill>
              <a:latin typeface="Constantia" pitchFamily="18" charset="0"/>
            </a:endParaRPr>
          </a:p>
          <a:p>
            <a:pPr algn="just"/>
            <a:r>
              <a:rPr lang="pl-PL" sz="1600" dirty="0" smtClean="0">
                <a:solidFill>
                  <a:schemeClr val="tx1"/>
                </a:solidFill>
                <a:latin typeface="Constantia" pitchFamily="18" charset="0"/>
              </a:rPr>
              <a:t>Stworzono je z województw poprzedniego podziału administracyjnego, mianowicie z:</a:t>
            </a:r>
          </a:p>
          <a:p>
            <a:pPr lvl="0" algn="just"/>
            <a:r>
              <a:rPr lang="pl-PL" sz="1600" dirty="0" smtClean="0">
                <a:solidFill>
                  <a:schemeClr val="tx1"/>
                </a:solidFill>
                <a:latin typeface="Constantia" pitchFamily="18" charset="0"/>
              </a:rPr>
              <a:t>-   krakowskiego – w całości,</a:t>
            </a:r>
          </a:p>
          <a:p>
            <a:pPr lvl="0" algn="just"/>
            <a:r>
              <a:rPr lang="pl-PL" sz="1600" dirty="0" smtClean="0">
                <a:solidFill>
                  <a:schemeClr val="tx1"/>
                </a:solidFill>
                <a:latin typeface="Constantia" pitchFamily="18" charset="0"/>
              </a:rPr>
              <a:t>-   nowosądeckiego – w całości,</a:t>
            </a:r>
          </a:p>
          <a:p>
            <a:pPr lvl="0" algn="just"/>
            <a:r>
              <a:rPr lang="pl-PL" sz="1600" dirty="0" smtClean="0">
                <a:solidFill>
                  <a:schemeClr val="tx1"/>
                </a:solidFill>
                <a:latin typeface="Constantia" pitchFamily="18" charset="0"/>
              </a:rPr>
              <a:t>- tarnowskiego – oprócz gmin powiatu dębickiego i gmin Radomyśl Wielki i Wadowice Górne z powiatu mieleckiego,</a:t>
            </a:r>
          </a:p>
          <a:p>
            <a:pPr lvl="0" algn="just"/>
            <a:r>
              <a:rPr lang="pl-PL" sz="1600" b="1" dirty="0" smtClean="0">
                <a:solidFill>
                  <a:schemeClr val="tx1"/>
                </a:solidFill>
                <a:latin typeface="Constantia" pitchFamily="18" charset="0"/>
              </a:rPr>
              <a:t>- bielskiego – tylko gminy powiatów suskiego, wadowickiego i oświęcimskiego</a:t>
            </a:r>
            <a:r>
              <a:rPr lang="pl-PL" sz="1600" b="1" u="sng" dirty="0" smtClean="0">
                <a:solidFill>
                  <a:schemeClr val="tx1"/>
                </a:solidFill>
                <a:latin typeface="Constantia" pitchFamily="18" charset="0"/>
              </a:rPr>
              <a:t>,</a:t>
            </a:r>
            <a:endParaRPr lang="pl-PL" sz="1600" dirty="0" smtClean="0">
              <a:solidFill>
                <a:schemeClr val="tx1"/>
              </a:solidFill>
              <a:latin typeface="Constantia" pitchFamily="18" charset="0"/>
            </a:endParaRPr>
          </a:p>
          <a:p>
            <a:pPr lvl="0" algn="just"/>
            <a:r>
              <a:rPr lang="pl-PL" sz="1600" dirty="0" smtClean="0">
                <a:solidFill>
                  <a:schemeClr val="tx1"/>
                </a:solidFill>
                <a:latin typeface="Constantia" pitchFamily="18" charset="0"/>
              </a:rPr>
              <a:t>- katowickiego – tylko gminy powiatów olkuskiego </a:t>
            </a:r>
            <a:br>
              <a:rPr lang="pl-PL" sz="1600" dirty="0" smtClean="0">
                <a:solidFill>
                  <a:schemeClr val="tx1"/>
                </a:solidFill>
                <a:latin typeface="Constantia" pitchFamily="18" charset="0"/>
              </a:rPr>
            </a:br>
            <a:r>
              <a:rPr lang="pl-PL" sz="1600" dirty="0" smtClean="0">
                <a:solidFill>
                  <a:schemeClr val="tx1"/>
                </a:solidFill>
                <a:latin typeface="Constantia" pitchFamily="18" charset="0"/>
              </a:rPr>
              <a:t>i chrzanowskiego oraz gmina Brzeszcze z powiatu oświęcimskiego,</a:t>
            </a:r>
          </a:p>
          <a:p>
            <a:pPr lvl="0" algn="just"/>
            <a:r>
              <a:rPr lang="pl-PL" sz="1600" dirty="0" smtClean="0">
                <a:solidFill>
                  <a:schemeClr val="tx1"/>
                </a:solidFill>
                <a:latin typeface="Constantia" pitchFamily="18" charset="0"/>
              </a:rPr>
              <a:t>-   kieleckiego – tylko gminy powiatu miechowskiego oraz gminy Pałecznica i Koszyce z powiatu proszowickiego,</a:t>
            </a:r>
          </a:p>
          <a:p>
            <a:pPr lvl="0" algn="just"/>
            <a:r>
              <a:rPr lang="pl-PL" sz="1600" dirty="0" smtClean="0">
                <a:solidFill>
                  <a:schemeClr val="tx1"/>
                </a:solidFill>
                <a:latin typeface="Constantia" pitchFamily="18" charset="0"/>
              </a:rPr>
              <a:t>-  krośnieńskiego – tylko gminy Biecz i Lipinki w powiecie gorlickim.</a:t>
            </a:r>
          </a:p>
          <a:p>
            <a:pPr algn="just"/>
            <a:endParaRPr lang="pl-PL" sz="1700" dirty="0" smtClean="0">
              <a:solidFill>
                <a:schemeClr val="tx1"/>
              </a:solidFill>
              <a:latin typeface="Constantia"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graphicFrame>
        <p:nvGraphicFramePr>
          <p:cNvPr id="8" name="Tabela 7"/>
          <p:cNvGraphicFramePr>
            <a:graphicFrameLocks noGrp="1"/>
          </p:cNvGraphicFramePr>
          <p:nvPr/>
        </p:nvGraphicFramePr>
        <p:xfrm>
          <a:off x="2786050" y="5143512"/>
          <a:ext cx="3214710" cy="1140942"/>
        </p:xfrm>
        <a:graphic>
          <a:graphicData uri="http://schemas.openxmlformats.org/drawingml/2006/table">
            <a:tbl>
              <a:tblPr bandCol="1">
                <a:tableStyleId>{3C2FFA5D-87B4-456A-9821-1D502468CF0F}</a:tableStyleId>
              </a:tblPr>
              <a:tblGrid>
                <a:gridCol w="1607355"/>
                <a:gridCol w="1607355"/>
              </a:tblGrid>
              <a:tr h="339331">
                <a:tc>
                  <a:txBody>
                    <a:bodyPr/>
                    <a:lstStyle/>
                    <a:p>
                      <a:pPr algn="ctr"/>
                      <a:r>
                        <a:rPr lang="pl-PL" sz="1400" b="1" dirty="0" smtClean="0">
                          <a:latin typeface="Constantia" pitchFamily="18" charset="0"/>
                        </a:rPr>
                        <a:t>Data</a:t>
                      </a:r>
                      <a:r>
                        <a:rPr lang="pl-PL" sz="1400" b="1" baseline="0" dirty="0" smtClean="0">
                          <a:latin typeface="Constantia" pitchFamily="18" charset="0"/>
                        </a:rPr>
                        <a:t> powstania</a:t>
                      </a:r>
                      <a:endParaRPr lang="pl-PL" sz="1400" b="1" dirty="0">
                        <a:latin typeface="Constantia" pitchFamily="18" charset="0"/>
                      </a:endParaRPr>
                    </a:p>
                  </a:txBody>
                  <a:tcPr marL="35560" marR="35560" marT="35560" marB="35560"/>
                </a:tc>
                <a:tc>
                  <a:txBody>
                    <a:bodyPr/>
                    <a:lstStyle/>
                    <a:p>
                      <a:pPr algn="ctr"/>
                      <a:r>
                        <a:rPr lang="pl-PL" sz="1400" dirty="0" smtClean="0">
                          <a:latin typeface="Constantia" pitchFamily="18" charset="0"/>
                        </a:rPr>
                        <a:t>1.01.1999</a:t>
                      </a:r>
                      <a:endParaRPr lang="pl-PL" sz="1400" dirty="0">
                        <a:latin typeface="Constantia" pitchFamily="18" charset="0"/>
                      </a:endParaRPr>
                    </a:p>
                  </a:txBody>
                  <a:tcPr marL="35560" marR="35560" marT="35560" marB="35560"/>
                </a:tc>
              </a:tr>
              <a:tr h="339331">
                <a:tc>
                  <a:txBody>
                    <a:bodyPr/>
                    <a:lstStyle/>
                    <a:p>
                      <a:pPr algn="ctr">
                        <a:spcAft>
                          <a:spcPts val="600"/>
                        </a:spcAft>
                      </a:pPr>
                      <a:r>
                        <a:rPr lang="pl-PL" sz="1400" b="1" dirty="0">
                          <a:solidFill>
                            <a:srgbClr val="000000"/>
                          </a:solidFill>
                          <a:latin typeface="Constantia" pitchFamily="18" charset="0"/>
                          <a:ea typeface="SimSun"/>
                        </a:rPr>
                        <a:t>Powierzchnia</a:t>
                      </a:r>
                      <a:endParaRPr lang="pl-PL" sz="1400" b="1" dirty="0">
                        <a:latin typeface="Constantia" pitchFamily="18" charset="0"/>
                        <a:ea typeface="SimSun"/>
                      </a:endParaRPr>
                    </a:p>
                  </a:txBody>
                  <a:tcPr marL="35560" marR="35560" marT="35560" marB="35560"/>
                </a:tc>
                <a:tc>
                  <a:txBody>
                    <a:bodyPr/>
                    <a:lstStyle/>
                    <a:p>
                      <a:pPr algn="ctr">
                        <a:spcAft>
                          <a:spcPts val="600"/>
                        </a:spcAft>
                      </a:pPr>
                      <a:r>
                        <a:rPr lang="pl-PL" sz="1400">
                          <a:solidFill>
                            <a:srgbClr val="000000"/>
                          </a:solidFill>
                          <a:latin typeface="Constantia" pitchFamily="18" charset="0"/>
                          <a:ea typeface="SimSun"/>
                        </a:rPr>
                        <a:t>15 182, 87 km</a:t>
                      </a:r>
                      <a:r>
                        <a:rPr lang="pl-PL" sz="1400" baseline="30000">
                          <a:solidFill>
                            <a:srgbClr val="000000"/>
                          </a:solidFill>
                          <a:latin typeface="Constantia" pitchFamily="18" charset="0"/>
                          <a:ea typeface="SimSun"/>
                        </a:rPr>
                        <a:t>2</a:t>
                      </a:r>
                      <a:endParaRPr lang="pl-PL" sz="1400">
                        <a:latin typeface="Constantia" pitchFamily="18" charset="0"/>
                        <a:ea typeface="SimSun"/>
                      </a:endParaRPr>
                    </a:p>
                  </a:txBody>
                  <a:tcPr marL="35560" marR="35560" marT="35560" marB="35560"/>
                </a:tc>
              </a:tr>
              <a:tr h="339331">
                <a:tc>
                  <a:txBody>
                    <a:bodyPr/>
                    <a:lstStyle/>
                    <a:p>
                      <a:pPr algn="ctr">
                        <a:spcAft>
                          <a:spcPts val="600"/>
                        </a:spcAft>
                      </a:pPr>
                      <a:r>
                        <a:rPr lang="pl-PL" sz="1400" b="1" dirty="0">
                          <a:solidFill>
                            <a:srgbClr val="000000"/>
                          </a:solidFill>
                          <a:latin typeface="Constantia" pitchFamily="18" charset="0"/>
                          <a:ea typeface="SimSun"/>
                        </a:rPr>
                        <a:t>Populacja (</a:t>
                      </a:r>
                      <a:r>
                        <a:rPr lang="pl-PL" sz="1400" b="1" dirty="0" smtClean="0">
                          <a:solidFill>
                            <a:srgbClr val="000000"/>
                          </a:solidFill>
                          <a:latin typeface="Constantia" pitchFamily="18" charset="0"/>
                          <a:ea typeface="SimSun"/>
                        </a:rPr>
                        <a:t>1999)</a:t>
                      </a:r>
                      <a:r>
                        <a:rPr lang="pl-PL" sz="1400" b="1" dirty="0">
                          <a:solidFill>
                            <a:srgbClr val="000000"/>
                          </a:solidFill>
                          <a:latin typeface="Constantia" pitchFamily="18" charset="0"/>
                          <a:ea typeface="SimSun"/>
                        </a:rPr>
                        <a:t/>
                      </a:r>
                      <a:br>
                        <a:rPr lang="pl-PL" sz="1400" b="1" dirty="0">
                          <a:solidFill>
                            <a:srgbClr val="000000"/>
                          </a:solidFill>
                          <a:latin typeface="Constantia" pitchFamily="18" charset="0"/>
                          <a:ea typeface="SimSun"/>
                        </a:rPr>
                      </a:br>
                      <a:r>
                        <a:rPr lang="pl-PL" sz="1400" b="1" dirty="0">
                          <a:solidFill>
                            <a:srgbClr val="000000"/>
                          </a:solidFill>
                          <a:latin typeface="Constantia" pitchFamily="18" charset="0"/>
                          <a:ea typeface="SimSun"/>
                        </a:rPr>
                        <a:t>• liczba ludności</a:t>
                      </a:r>
                      <a:endParaRPr lang="pl-PL" sz="1400" b="1" dirty="0">
                        <a:latin typeface="Constantia" pitchFamily="18" charset="0"/>
                        <a:ea typeface="SimSun"/>
                      </a:endParaRPr>
                    </a:p>
                  </a:txBody>
                  <a:tcPr marL="35560" marR="35560" marT="35560" marB="0"/>
                </a:tc>
                <a:tc>
                  <a:txBody>
                    <a:bodyPr/>
                    <a:lstStyle/>
                    <a:p>
                      <a:pPr algn="ctr">
                        <a:spcAft>
                          <a:spcPts val="600"/>
                        </a:spcAft>
                      </a:pPr>
                      <a:r>
                        <a:rPr lang="pl-PL" sz="1400" dirty="0" smtClean="0">
                          <a:solidFill>
                            <a:srgbClr val="000000"/>
                          </a:solidFill>
                          <a:latin typeface="Constantia" pitchFamily="18" charset="0"/>
                          <a:ea typeface="SimSun"/>
                        </a:rPr>
                        <a:t>3</a:t>
                      </a:r>
                      <a:r>
                        <a:rPr lang="pl-PL" sz="1400" dirty="0">
                          <a:solidFill>
                            <a:srgbClr val="000000"/>
                          </a:solidFill>
                          <a:latin typeface="Constantia" pitchFamily="18" charset="0"/>
                          <a:ea typeface="SimSun"/>
                        </a:rPr>
                        <a:t> 364 176</a:t>
                      </a:r>
                      <a:endParaRPr lang="pl-PL" sz="1400" dirty="0">
                        <a:latin typeface="Constantia" pitchFamily="18" charset="0"/>
                        <a:ea typeface="SimSun"/>
                      </a:endParaRPr>
                    </a:p>
                  </a:txBody>
                  <a:tcPr marL="35560" marR="35560" marT="35560" marB="0"/>
                </a:tc>
              </a:tr>
            </a:tbl>
          </a:graphicData>
        </a:graphic>
      </p:graphicFrame>
      <p:pic>
        <p:nvPicPr>
          <p:cNvPr id="11" name="Obraz 10" descr="małopolskie herb.png"/>
          <p:cNvPicPr>
            <a:picLocks noChangeAspect="1"/>
          </p:cNvPicPr>
          <p:nvPr/>
        </p:nvPicPr>
        <p:blipFill>
          <a:blip r:embed="rId2" cstate="print"/>
          <a:stretch>
            <a:fillRect/>
          </a:stretch>
        </p:blipFill>
        <p:spPr>
          <a:xfrm>
            <a:off x="642910" y="214290"/>
            <a:ext cx="1301453" cy="1436154"/>
          </a:xfrm>
          <a:prstGeom prst="rect">
            <a:avLst/>
          </a:prstGeom>
        </p:spPr>
      </p:pic>
      <p:pic>
        <p:nvPicPr>
          <p:cNvPr id="9" name="Obraz 8" descr="małopolska.jpg"/>
          <p:cNvPicPr>
            <a:picLocks noChangeAspect="1"/>
          </p:cNvPicPr>
          <p:nvPr/>
        </p:nvPicPr>
        <p:blipFill>
          <a:blip r:embed="rId3" cstate="print"/>
          <a:stretch>
            <a:fillRect/>
          </a:stretch>
        </p:blipFill>
        <p:spPr>
          <a:xfrm>
            <a:off x="6215074" y="4639887"/>
            <a:ext cx="2643206" cy="2218113"/>
          </a:xfrm>
          <a:prstGeom prst="rect">
            <a:avLst/>
          </a:prstGeom>
        </p:spPr>
      </p:pic>
    </p:spTree>
    <p:extLst>
      <p:ext uri="{BB962C8B-B14F-4D97-AF65-F5344CB8AC3E}">
        <p14:creationId xmlns:p14="http://schemas.microsoft.com/office/powerpoint/2010/main" xmlns="" val="344573540"/>
      </p:ext>
    </p:extLst>
  </p:cSld>
  <p:clrMapOvr>
    <a:masterClrMapping/>
  </p:clrMapOvr>
  <p:transition spd="slow">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714612" y="620688"/>
            <a:ext cx="6215106" cy="5040560"/>
          </a:xfrm>
        </p:spPr>
        <p:txBody>
          <a:bodyPr>
            <a:normAutofit/>
          </a:bodyPr>
          <a:lstStyle/>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r>
              <a:rPr lang="pl-PL" b="1" dirty="0" smtClean="0">
                <a:solidFill>
                  <a:schemeClr val="tx1"/>
                </a:solidFill>
                <a:latin typeface="Constantia" pitchFamily="18" charset="0"/>
              </a:rPr>
              <a:t>Najważniejsze osiągnięcia tej kadencji…</a:t>
            </a: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858000"/>
          </a:xfrm>
        </p:spPr>
        <p:txBody>
          <a:bodyPr>
            <a:normAutofit/>
          </a:bodyPr>
          <a:lstStyle/>
          <a:p>
            <a:pPr algn="ctr"/>
            <a:endParaRPr lang="pl-PL"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200" b="1" dirty="0" smtClean="0">
              <a:solidFill>
                <a:schemeClr val="tx1"/>
              </a:solidFill>
              <a:latin typeface="Constantia" pitchFamily="18" charset="0"/>
            </a:endParaRPr>
          </a:p>
          <a:p>
            <a:pPr algn="l"/>
            <a:r>
              <a:rPr lang="pl-PL" sz="1200" b="1" dirty="0" smtClean="0">
                <a:solidFill>
                  <a:schemeClr val="tx1"/>
                </a:solidFill>
                <a:latin typeface="Constantia" pitchFamily="18" charset="0"/>
              </a:rPr>
              <a:t>	                    Na zdjęciu: </a:t>
            </a:r>
          </a:p>
          <a:p>
            <a:pPr algn="l"/>
            <a:r>
              <a:rPr lang="pl-PL" sz="1200" b="1" dirty="0" smtClean="0">
                <a:solidFill>
                  <a:schemeClr val="tx1"/>
                </a:solidFill>
                <a:latin typeface="Constantia" pitchFamily="18" charset="0"/>
              </a:rPr>
              <a:t>                          Stanisław Ściera – Wójt Gminy</a:t>
            </a:r>
          </a:p>
          <a:p>
            <a:pPr algn="l"/>
            <a:r>
              <a:rPr lang="pl-PL" sz="1200" b="1" dirty="0" smtClean="0">
                <a:solidFill>
                  <a:schemeClr val="tx1"/>
                </a:solidFill>
                <a:latin typeface="Constantia" pitchFamily="18" charset="0"/>
              </a:rPr>
              <a:t>       Andrzej </a:t>
            </a:r>
            <a:r>
              <a:rPr lang="pl-PL" sz="1200" b="1" dirty="0" err="1" smtClean="0">
                <a:solidFill>
                  <a:schemeClr val="tx1"/>
                </a:solidFill>
                <a:latin typeface="Constantia" pitchFamily="18" charset="0"/>
              </a:rPr>
              <a:t>Sasuła</a:t>
            </a:r>
            <a:r>
              <a:rPr lang="pl-PL" sz="1200" b="1" dirty="0" smtClean="0">
                <a:solidFill>
                  <a:schemeClr val="tx1"/>
                </a:solidFill>
                <a:latin typeface="Constantia" pitchFamily="18" charset="0"/>
              </a:rPr>
              <a:t> – Kurator Oświaty w Bielsku - Białej</a:t>
            </a:r>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Otwarcie nowego skrzydła szkoły w Spytkowicach</a:t>
            </a: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5" name="Obraz 4" descr="004.jpg"/>
          <p:cNvPicPr>
            <a:picLocks noChangeAspect="1"/>
          </p:cNvPicPr>
          <p:nvPr/>
        </p:nvPicPr>
        <p:blipFill>
          <a:blip r:embed="rId2" cstate="print"/>
          <a:stretch>
            <a:fillRect/>
          </a:stretch>
        </p:blipFill>
        <p:spPr>
          <a:xfrm>
            <a:off x="571472" y="642918"/>
            <a:ext cx="2901947" cy="4429156"/>
          </a:xfrm>
          <a:prstGeom prst="rect">
            <a:avLst/>
          </a:prstGeom>
        </p:spPr>
      </p:pic>
      <p:pic>
        <p:nvPicPr>
          <p:cNvPr id="6" name="Obraz 5" descr="005.jpg"/>
          <p:cNvPicPr>
            <a:picLocks noChangeAspect="1"/>
          </p:cNvPicPr>
          <p:nvPr/>
        </p:nvPicPr>
        <p:blipFill>
          <a:blip r:embed="rId3" cstate="print"/>
          <a:stretch>
            <a:fillRect/>
          </a:stretch>
        </p:blipFill>
        <p:spPr>
          <a:xfrm>
            <a:off x="4429124" y="214290"/>
            <a:ext cx="4357718" cy="2910086"/>
          </a:xfrm>
          <a:prstGeom prst="rect">
            <a:avLst/>
          </a:prstGeom>
        </p:spPr>
      </p:pic>
      <p:pic>
        <p:nvPicPr>
          <p:cNvPr id="2050" name="Picture 2"/>
          <p:cNvPicPr>
            <a:picLocks noChangeAspect="1" noChangeArrowheads="1"/>
          </p:cNvPicPr>
          <p:nvPr/>
        </p:nvPicPr>
        <p:blipFill>
          <a:blip r:embed="rId4"/>
          <a:srcRect/>
          <a:stretch>
            <a:fillRect/>
          </a:stretch>
        </p:blipFill>
        <p:spPr bwMode="auto">
          <a:xfrm>
            <a:off x="4071934" y="3143249"/>
            <a:ext cx="4857784" cy="3282954"/>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858000"/>
          </a:xfrm>
        </p:spPr>
        <p:txBody>
          <a:bodyPr>
            <a:normAutofit/>
          </a:bodyPr>
          <a:lstStyle/>
          <a:p>
            <a:pPr algn="ctr"/>
            <a:endParaRPr lang="pl-PL"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ctr"/>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Budowa hali sportowej przy ZSP w Spytkowicach</a:t>
            </a:r>
          </a:p>
          <a:p>
            <a:pPr algn="l"/>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1928794" y="642918"/>
            <a:ext cx="5214974" cy="3909958"/>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500834"/>
          </a:xfrm>
        </p:spPr>
        <p:txBody>
          <a:bodyPr>
            <a:normAutofit/>
          </a:bodyPr>
          <a:lstStyle/>
          <a:p>
            <a:pPr algn="ctr"/>
            <a:endParaRPr lang="pl-PL"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Założenie gimnazjów w Gminie Spytkowice</a:t>
            </a:r>
          </a:p>
          <a:p>
            <a:pPr algn="l"/>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DSCF9720.JPG"/>
          <p:cNvPicPr>
            <a:picLocks noChangeAspect="1"/>
          </p:cNvPicPr>
          <p:nvPr/>
        </p:nvPicPr>
        <p:blipFill>
          <a:blip r:embed="rId2" cstate="print"/>
          <a:stretch>
            <a:fillRect/>
          </a:stretch>
        </p:blipFill>
        <p:spPr>
          <a:xfrm>
            <a:off x="3071802" y="1643050"/>
            <a:ext cx="2790470" cy="1342750"/>
          </a:xfrm>
          <a:prstGeom prst="rect">
            <a:avLst/>
          </a:prstGeom>
        </p:spPr>
      </p:pic>
      <p:pic>
        <p:nvPicPr>
          <p:cNvPr id="5" name="Obraz 4" descr="DSCF9743.JPG"/>
          <p:cNvPicPr>
            <a:picLocks noChangeAspect="1"/>
          </p:cNvPicPr>
          <p:nvPr/>
        </p:nvPicPr>
        <p:blipFill>
          <a:blip r:embed="rId3" cstate="print"/>
          <a:stretch>
            <a:fillRect/>
          </a:stretch>
        </p:blipFill>
        <p:spPr>
          <a:xfrm>
            <a:off x="6072198" y="1643050"/>
            <a:ext cx="2928958" cy="995846"/>
          </a:xfrm>
          <a:prstGeom prst="rect">
            <a:avLst/>
          </a:prstGeom>
        </p:spPr>
      </p:pic>
      <p:pic>
        <p:nvPicPr>
          <p:cNvPr id="6" name="Obraz 5" descr="DSCF9768.JPG"/>
          <p:cNvPicPr>
            <a:picLocks noChangeAspect="1"/>
          </p:cNvPicPr>
          <p:nvPr/>
        </p:nvPicPr>
        <p:blipFill>
          <a:blip r:embed="rId4" cstate="print"/>
          <a:stretch>
            <a:fillRect/>
          </a:stretch>
        </p:blipFill>
        <p:spPr>
          <a:xfrm>
            <a:off x="142844" y="1571612"/>
            <a:ext cx="2714644" cy="1413571"/>
          </a:xfrm>
          <a:prstGeom prst="rect">
            <a:avLst/>
          </a:prstGeom>
        </p:spPr>
      </p:pic>
      <p:pic>
        <p:nvPicPr>
          <p:cNvPr id="7" name="Obraz 6" descr="DSCF9728.JPG"/>
          <p:cNvPicPr>
            <a:picLocks noChangeAspect="1"/>
          </p:cNvPicPr>
          <p:nvPr/>
        </p:nvPicPr>
        <p:blipFill>
          <a:blip r:embed="rId5" cstate="print"/>
          <a:stretch>
            <a:fillRect/>
          </a:stretch>
        </p:blipFill>
        <p:spPr>
          <a:xfrm>
            <a:off x="3143240" y="3786190"/>
            <a:ext cx="2714644" cy="2035983"/>
          </a:xfrm>
          <a:prstGeom prst="rect">
            <a:avLst/>
          </a:prstGeom>
        </p:spPr>
      </p:pic>
      <p:pic>
        <p:nvPicPr>
          <p:cNvPr id="8" name="Obraz 7" descr="DSCF9769.JPG"/>
          <p:cNvPicPr>
            <a:picLocks noChangeAspect="1"/>
          </p:cNvPicPr>
          <p:nvPr/>
        </p:nvPicPr>
        <p:blipFill>
          <a:blip r:embed="rId6" cstate="print"/>
          <a:stretch>
            <a:fillRect/>
          </a:stretch>
        </p:blipFill>
        <p:spPr>
          <a:xfrm>
            <a:off x="142844" y="3786190"/>
            <a:ext cx="2786050" cy="2089538"/>
          </a:xfrm>
          <a:prstGeom prst="rect">
            <a:avLst/>
          </a:prstGeom>
        </p:spPr>
      </p:pic>
      <p:pic>
        <p:nvPicPr>
          <p:cNvPr id="9" name="Obraz 8" descr="DSCF9744.JPG"/>
          <p:cNvPicPr>
            <a:picLocks noChangeAspect="1"/>
          </p:cNvPicPr>
          <p:nvPr/>
        </p:nvPicPr>
        <p:blipFill>
          <a:blip r:embed="rId7" cstate="print"/>
          <a:stretch>
            <a:fillRect/>
          </a:stretch>
        </p:blipFill>
        <p:spPr>
          <a:xfrm>
            <a:off x="6215074" y="3786190"/>
            <a:ext cx="2666986" cy="2000240"/>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858000"/>
          </a:xfrm>
        </p:spPr>
        <p:txBody>
          <a:bodyPr>
            <a:normAutofit/>
          </a:bodyPr>
          <a:lstStyle/>
          <a:p>
            <a:pPr algn="ctr"/>
            <a:endParaRPr lang="pl-PL" sz="1600"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    Utworzenie Gminnego Ośrodka Kultury</a:t>
            </a: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r>
              <a:rPr lang="pl-PL" sz="1600" b="1" dirty="0" smtClean="0">
                <a:solidFill>
                  <a:schemeClr val="tx1"/>
                </a:solidFill>
                <a:latin typeface="Constantia" pitchFamily="18" charset="0"/>
              </a:rPr>
              <a:t>    </a:t>
            </a:r>
            <a:r>
              <a:rPr lang="pl-PL" sz="1400" b="1" dirty="0" smtClean="0">
                <a:solidFill>
                  <a:schemeClr val="tx1"/>
                </a:solidFill>
                <a:latin typeface="Book Antiqua" pitchFamily="18" charset="0"/>
              </a:rPr>
              <a:t>	       </a:t>
            </a:r>
          </a:p>
          <a:p>
            <a:pPr algn="l"/>
            <a:r>
              <a:rPr lang="pl-PL" sz="1400" b="1" dirty="0" smtClean="0">
                <a:solidFill>
                  <a:schemeClr val="tx1"/>
                </a:solidFill>
                <a:latin typeface="Book Antiqua" pitchFamily="18" charset="0"/>
              </a:rPr>
              <a:t>	    	 </a:t>
            </a:r>
          </a:p>
          <a:p>
            <a:pPr algn="l"/>
            <a:endParaRPr lang="pl-PL" sz="1400" b="1" dirty="0" smtClean="0">
              <a:solidFill>
                <a:schemeClr val="tx1"/>
              </a:solidFill>
              <a:latin typeface="Book Antiqua" pitchFamily="18" charset="0"/>
            </a:endParaRPr>
          </a:p>
          <a:p>
            <a:pPr algn="l"/>
            <a:endParaRPr lang="pl-PL" sz="1400" b="1" dirty="0" smtClean="0">
              <a:solidFill>
                <a:schemeClr val="tx1"/>
              </a:solidFill>
              <a:latin typeface="Book Antiqua" pitchFamily="18" charset="0"/>
            </a:endParaRPr>
          </a:p>
          <a:p>
            <a:pPr algn="l"/>
            <a:endParaRPr lang="pl-PL" sz="1400" b="1" dirty="0" smtClean="0">
              <a:solidFill>
                <a:schemeClr val="tx1"/>
              </a:solidFill>
              <a:latin typeface="Book Antiqua" pitchFamily="18" charset="0"/>
            </a:endParaRPr>
          </a:p>
          <a:p>
            <a:pPr algn="l"/>
            <a:r>
              <a:rPr lang="pl-PL" sz="1400" b="1" dirty="0" smtClean="0">
                <a:solidFill>
                  <a:schemeClr val="tx1"/>
                </a:solidFill>
                <a:latin typeface="Book Antiqua" pitchFamily="18" charset="0"/>
              </a:rPr>
              <a:t>				        	Organizacja Gminnego Przeglądu Kolęd i Pastorałek</a:t>
            </a: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l"/>
            <a:r>
              <a:rPr lang="pl-PL" sz="1400" b="1" dirty="0" smtClean="0">
                <a:solidFill>
                  <a:schemeClr val="tx1"/>
                </a:solidFill>
                <a:latin typeface="Constantia" pitchFamily="18" charset="0"/>
              </a:rPr>
              <a:t>            </a:t>
            </a:r>
            <a:r>
              <a:rPr lang="pl-PL" sz="1400" b="1" dirty="0" err="1" smtClean="0">
                <a:solidFill>
                  <a:schemeClr val="tx1"/>
                </a:solidFill>
                <a:latin typeface="Book Antiqua" pitchFamily="18" charset="0"/>
              </a:rPr>
              <a:t>Współorganizacja</a:t>
            </a:r>
            <a:r>
              <a:rPr lang="pl-PL" sz="1400" b="1" dirty="0" smtClean="0">
                <a:solidFill>
                  <a:schemeClr val="tx1"/>
                </a:solidFill>
                <a:latin typeface="Book Antiqua" pitchFamily="18" charset="0"/>
              </a:rPr>
              <a:t> Dożynek Gminnych</a:t>
            </a:r>
          </a:p>
        </p:txBody>
      </p:sp>
      <p:pic>
        <p:nvPicPr>
          <p:cNvPr id="4" name="Obraz 3" descr="GOK_logo.png"/>
          <p:cNvPicPr>
            <a:picLocks noChangeAspect="1"/>
          </p:cNvPicPr>
          <p:nvPr/>
        </p:nvPicPr>
        <p:blipFill>
          <a:blip r:embed="rId2"/>
          <a:stretch>
            <a:fillRect/>
          </a:stretch>
        </p:blipFill>
        <p:spPr>
          <a:xfrm>
            <a:off x="1142976" y="1000108"/>
            <a:ext cx="1857388" cy="1843102"/>
          </a:xfrm>
          <a:prstGeom prst="rect">
            <a:avLst/>
          </a:prstGeom>
        </p:spPr>
      </p:pic>
      <p:pic>
        <p:nvPicPr>
          <p:cNvPr id="5" name="Obraz 4" descr="gok.jpg"/>
          <p:cNvPicPr>
            <a:picLocks noChangeAspect="1"/>
          </p:cNvPicPr>
          <p:nvPr/>
        </p:nvPicPr>
        <p:blipFill>
          <a:blip r:embed="rId3"/>
          <a:stretch>
            <a:fillRect/>
          </a:stretch>
        </p:blipFill>
        <p:spPr>
          <a:xfrm>
            <a:off x="4857752" y="1000108"/>
            <a:ext cx="3929090" cy="2946817"/>
          </a:xfrm>
          <a:prstGeom prst="rect">
            <a:avLst/>
          </a:prstGeom>
        </p:spPr>
      </p:pic>
      <p:pic>
        <p:nvPicPr>
          <p:cNvPr id="6" name="Obraz 5" descr="Kgw Bachowice 2_img.jpg"/>
          <p:cNvPicPr>
            <a:picLocks noChangeAspect="1"/>
          </p:cNvPicPr>
          <p:nvPr/>
        </p:nvPicPr>
        <p:blipFill>
          <a:blip r:embed="rId4" cstate="print"/>
          <a:stretch>
            <a:fillRect/>
          </a:stretch>
        </p:blipFill>
        <p:spPr>
          <a:xfrm>
            <a:off x="214282" y="3286124"/>
            <a:ext cx="4000496" cy="3000372"/>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500834"/>
          </a:xfrm>
        </p:spPr>
        <p:txBody>
          <a:bodyPr>
            <a:normAutofit/>
          </a:bodyPr>
          <a:lstStyle/>
          <a:p>
            <a:pPr algn="ctr"/>
            <a:endParaRPr lang="pl-PL" sz="1600"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Budowa oczyszczalni ścieków w Spytkowicach</a:t>
            </a:r>
          </a:p>
          <a:p>
            <a:pPr algn="l"/>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5" name="Obraz 4" descr="ANIOL 111.JPG"/>
          <p:cNvPicPr>
            <a:picLocks noChangeAspect="1"/>
          </p:cNvPicPr>
          <p:nvPr/>
        </p:nvPicPr>
        <p:blipFill>
          <a:blip r:embed="rId2" cstate="print"/>
          <a:stretch>
            <a:fillRect/>
          </a:stretch>
        </p:blipFill>
        <p:spPr>
          <a:xfrm>
            <a:off x="2143108" y="642918"/>
            <a:ext cx="4786346" cy="3589760"/>
          </a:xfrm>
          <a:prstGeom prst="rect">
            <a:avLst/>
          </a:prstGeom>
        </p:spPr>
      </p:pic>
      <p:pic>
        <p:nvPicPr>
          <p:cNvPr id="4" name="Obraz 3" descr="IMGP0010.JPG"/>
          <p:cNvPicPr>
            <a:picLocks noChangeAspect="1"/>
          </p:cNvPicPr>
          <p:nvPr/>
        </p:nvPicPr>
        <p:blipFill>
          <a:blip r:embed="rId3" cstate="print"/>
          <a:stretch>
            <a:fillRect/>
          </a:stretch>
        </p:blipFill>
        <p:spPr>
          <a:xfrm>
            <a:off x="500034" y="4054058"/>
            <a:ext cx="3500462" cy="2625347"/>
          </a:xfrm>
          <a:prstGeom prst="rect">
            <a:avLst/>
          </a:prstGeom>
        </p:spPr>
      </p:pic>
      <p:pic>
        <p:nvPicPr>
          <p:cNvPr id="6" name="Obraz 5" descr="ANIOL 112.JPG"/>
          <p:cNvPicPr>
            <a:picLocks noChangeAspect="1"/>
          </p:cNvPicPr>
          <p:nvPr/>
        </p:nvPicPr>
        <p:blipFill>
          <a:blip r:embed="rId4" cstate="print"/>
          <a:stretch>
            <a:fillRect/>
          </a:stretch>
        </p:blipFill>
        <p:spPr>
          <a:xfrm>
            <a:off x="5143504" y="4071942"/>
            <a:ext cx="3571900" cy="2678925"/>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7" name="Obraz 6" descr="z8325790Q,Jerzy-Stepien.jpg"/>
          <p:cNvPicPr>
            <a:picLocks noChangeAspect="1"/>
          </p:cNvPicPr>
          <p:nvPr/>
        </p:nvPicPr>
        <p:blipFill>
          <a:blip r:embed="rId2"/>
          <a:stretch>
            <a:fillRect/>
          </a:stretch>
        </p:blipFill>
        <p:spPr>
          <a:xfrm>
            <a:off x="611560" y="2595463"/>
            <a:ext cx="3528392" cy="2543857"/>
          </a:xfrm>
          <a:prstGeom prst="rect">
            <a:avLst/>
          </a:prstGeom>
        </p:spPr>
      </p:pic>
      <p:sp>
        <p:nvSpPr>
          <p:cNvPr id="4" name="Tytuł 3"/>
          <p:cNvSpPr>
            <a:spLocks noGrp="1"/>
          </p:cNvSpPr>
          <p:nvPr>
            <p:ph type="ctrTitle"/>
          </p:nvPr>
        </p:nvSpPr>
        <p:spPr>
          <a:xfrm>
            <a:off x="500034" y="5143512"/>
            <a:ext cx="8062912" cy="1470025"/>
          </a:xfrm>
        </p:spPr>
        <p:txBody>
          <a:bodyPr/>
          <a:lstStyle/>
          <a:p>
            <a:endParaRPr lang="pl-PL" dirty="0"/>
          </a:p>
        </p:txBody>
      </p:sp>
      <p:sp>
        <p:nvSpPr>
          <p:cNvPr id="5" name="Podtytuł 4"/>
          <p:cNvSpPr>
            <a:spLocks noGrp="1"/>
          </p:cNvSpPr>
          <p:nvPr>
            <p:ph type="subTitle" idx="1"/>
          </p:nvPr>
        </p:nvSpPr>
        <p:spPr>
          <a:xfrm>
            <a:off x="500034" y="714356"/>
            <a:ext cx="8320438" cy="5072098"/>
          </a:xfrm>
        </p:spPr>
        <p:txBody>
          <a:bodyPr>
            <a:normAutofit/>
          </a:bodyPr>
          <a:lstStyle/>
          <a:p>
            <a:pPr algn="ctr"/>
            <a:r>
              <a:rPr lang="pl-PL" sz="3600" b="1" dirty="0" smtClean="0">
                <a:ln w="1905"/>
                <a:solidFill>
                  <a:srgbClr val="FF0000"/>
                </a:solidFill>
                <a:effectLst>
                  <a:outerShdw blurRad="38100" dist="38100" dir="2700000" algn="tl">
                    <a:srgbClr val="000000">
                      <a:alpha val="43137"/>
                    </a:srgbClr>
                  </a:outerShdw>
                </a:effectLst>
                <a:latin typeface="Constantia" pitchFamily="18" charset="0"/>
              </a:rPr>
              <a:t>Jerzy Stępień</a:t>
            </a:r>
          </a:p>
          <a:p>
            <a:pPr algn="l"/>
            <a:endParaRPr lang="pl-PL" sz="1400" b="1" dirty="0" smtClean="0">
              <a:solidFill>
                <a:schemeClr val="bg1"/>
              </a:solidFill>
              <a:latin typeface="Constantia" pitchFamily="18" charset="0"/>
            </a:endParaRPr>
          </a:p>
          <a:p>
            <a:pPr algn="just"/>
            <a:r>
              <a:rPr lang="pl-PL" sz="1300" b="1" dirty="0" smtClean="0">
                <a:ln w="1905"/>
                <a:solidFill>
                  <a:schemeClr val="bg1"/>
                </a:solidFill>
                <a:effectLst>
                  <a:innerShdw blurRad="69850" dist="43180" dir="5400000">
                    <a:srgbClr val="000000">
                      <a:alpha val="65000"/>
                    </a:srgbClr>
                  </a:innerShdw>
                </a:effectLst>
                <a:latin typeface="Constantia" pitchFamily="18" charset="0"/>
              </a:rPr>
              <a:t>Jerzy Stępień urodził się 7 września 1946 w </a:t>
            </a:r>
            <a:r>
              <a:rPr lang="pl-PL" sz="1300" b="1" dirty="0">
                <a:ln w="1905"/>
                <a:solidFill>
                  <a:schemeClr val="bg1"/>
                </a:solidFill>
                <a:effectLst>
                  <a:innerShdw blurRad="69850" dist="43180" dir="5400000">
                    <a:srgbClr val="000000">
                      <a:alpha val="65000"/>
                    </a:srgbClr>
                  </a:innerShdw>
                </a:effectLst>
                <a:latin typeface="Constantia" pitchFamily="18" charset="0"/>
              </a:rPr>
              <a:t>Staszowie. W 1969 ukończył studia na Wydziale Prawa </a:t>
            </a:r>
            <a:r>
              <a:rPr lang="pl-PL" sz="1300" b="1" dirty="0" smtClean="0">
                <a:ln w="1905"/>
                <a:solidFill>
                  <a:schemeClr val="bg1"/>
                </a:solidFill>
                <a:effectLst>
                  <a:innerShdw blurRad="69850" dist="43180" dir="5400000">
                    <a:srgbClr val="000000">
                      <a:alpha val="65000"/>
                    </a:srgbClr>
                  </a:innerShdw>
                </a:effectLst>
                <a:latin typeface="Constantia" pitchFamily="18" charset="0"/>
              </a:rPr>
              <a:t/>
            </a:r>
            <a:br>
              <a:rPr lang="pl-PL" sz="1300" b="1" dirty="0" smtClean="0">
                <a:ln w="1905"/>
                <a:solidFill>
                  <a:schemeClr val="bg1"/>
                </a:solidFill>
                <a:effectLst>
                  <a:innerShdw blurRad="69850" dist="43180" dir="5400000">
                    <a:srgbClr val="000000">
                      <a:alpha val="65000"/>
                    </a:srgbClr>
                  </a:innerShdw>
                </a:effectLst>
                <a:latin typeface="Constantia" pitchFamily="18" charset="0"/>
              </a:rPr>
            </a:br>
            <a:r>
              <a:rPr lang="pl-PL" sz="1300" b="1" dirty="0" smtClean="0">
                <a:ln w="1905"/>
                <a:solidFill>
                  <a:schemeClr val="bg1"/>
                </a:solidFill>
                <a:effectLst>
                  <a:innerShdw blurRad="69850" dist="43180" dir="5400000">
                    <a:srgbClr val="000000">
                      <a:alpha val="65000"/>
                    </a:srgbClr>
                  </a:innerShdw>
                </a:effectLst>
                <a:latin typeface="Constantia" pitchFamily="18" charset="0"/>
              </a:rPr>
              <a:t>i </a:t>
            </a:r>
            <a:r>
              <a:rPr lang="pl-PL" sz="1300" b="1" dirty="0">
                <a:ln w="1905"/>
                <a:solidFill>
                  <a:schemeClr val="bg1"/>
                </a:solidFill>
                <a:effectLst>
                  <a:innerShdw blurRad="69850" dist="43180" dir="5400000">
                    <a:srgbClr val="000000">
                      <a:alpha val="65000"/>
                    </a:srgbClr>
                  </a:innerShdw>
                </a:effectLst>
                <a:latin typeface="Constantia" pitchFamily="18" charset="0"/>
              </a:rPr>
              <a:t>Administracji Uniwersytetu Warszawskiego. W 1980 był współzałożycielem „Solidarności” w Regionie </a:t>
            </a:r>
            <a:r>
              <a:rPr lang="pl-PL" sz="1300" b="1" dirty="0" smtClean="0">
                <a:ln w="1905"/>
                <a:solidFill>
                  <a:schemeClr val="bg1"/>
                </a:solidFill>
                <a:effectLst>
                  <a:innerShdw blurRad="69850" dist="43180" dir="5400000">
                    <a:srgbClr val="000000">
                      <a:alpha val="65000"/>
                    </a:srgbClr>
                  </a:innerShdw>
                </a:effectLst>
                <a:latin typeface="Constantia" pitchFamily="18" charset="0"/>
              </a:rPr>
              <a:t>Świętokrzyskim. Uczestniczył </a:t>
            </a:r>
            <a:r>
              <a:rPr lang="pl-PL" sz="1300" b="1" dirty="0">
                <a:ln w="1905"/>
                <a:solidFill>
                  <a:schemeClr val="bg1"/>
                </a:solidFill>
                <a:effectLst>
                  <a:innerShdw blurRad="69850" dist="43180" dir="5400000">
                    <a:srgbClr val="000000">
                      <a:alpha val="65000"/>
                    </a:srgbClr>
                  </a:innerShdw>
                </a:effectLst>
                <a:latin typeface="Constantia" pitchFamily="18" charset="0"/>
              </a:rPr>
              <a:t>w obradach Okrągłego Stołu w grupie roboczej do spraw samorządu terytorialnego. </a:t>
            </a:r>
            <a:r>
              <a:rPr lang="pl-PL" sz="1300" b="1" dirty="0" smtClean="0">
                <a:ln w="1905"/>
                <a:solidFill>
                  <a:schemeClr val="bg1"/>
                </a:solidFill>
                <a:effectLst>
                  <a:innerShdw blurRad="69850" dist="43180" dir="5400000">
                    <a:srgbClr val="000000">
                      <a:alpha val="65000"/>
                    </a:srgbClr>
                  </a:innerShdw>
                </a:effectLst>
                <a:latin typeface="Constantia" pitchFamily="18" charset="0"/>
              </a:rPr>
              <a:t>Przewodniczył </a:t>
            </a:r>
            <a:r>
              <a:rPr lang="pl-PL" sz="1300" b="1" dirty="0">
                <a:ln w="1905"/>
                <a:solidFill>
                  <a:schemeClr val="bg1"/>
                </a:solidFill>
                <a:effectLst>
                  <a:innerShdw blurRad="69850" dist="43180" dir="5400000">
                    <a:srgbClr val="000000">
                      <a:alpha val="65000"/>
                    </a:srgbClr>
                  </a:innerShdw>
                </a:effectLst>
                <a:latin typeface="Constantia" pitchFamily="18" charset="0"/>
              </a:rPr>
              <a:t>Komisji Samorządu Terytorialnego i </a:t>
            </a:r>
            <a:r>
              <a:rPr lang="pl-PL" sz="1300" b="1" dirty="0" smtClean="0">
                <a:ln w="1905"/>
                <a:solidFill>
                  <a:schemeClr val="bg1"/>
                </a:solidFill>
                <a:effectLst>
                  <a:innerShdw blurRad="69850" dist="43180" dir="5400000">
                    <a:srgbClr val="000000">
                      <a:alpha val="65000"/>
                    </a:srgbClr>
                  </a:innerShdw>
                </a:effectLst>
                <a:latin typeface="Constantia" pitchFamily="18" charset="0"/>
              </a:rPr>
              <a:t>Administracji </a:t>
            </a:r>
            <a:r>
              <a:rPr lang="pl-PL" sz="1300" b="1" dirty="0">
                <a:ln w="1905"/>
                <a:solidFill>
                  <a:schemeClr val="bg1"/>
                </a:solidFill>
                <a:effectLst>
                  <a:innerShdw blurRad="69850" dist="43180" dir="5400000">
                    <a:srgbClr val="000000">
                      <a:alpha val="65000"/>
                    </a:srgbClr>
                  </a:innerShdw>
                </a:effectLst>
                <a:latin typeface="Constantia" pitchFamily="18" charset="0"/>
              </a:rPr>
              <a:t>Państwowej Senatu, zasiadał w Komisji </a:t>
            </a:r>
            <a:r>
              <a:rPr lang="pl-PL" sz="1300" b="1" dirty="0" smtClean="0">
                <a:ln w="1905"/>
                <a:solidFill>
                  <a:schemeClr val="bg1"/>
                </a:solidFill>
                <a:effectLst>
                  <a:innerShdw blurRad="69850" dist="43180" dir="5400000">
                    <a:srgbClr val="000000">
                      <a:alpha val="65000"/>
                    </a:srgbClr>
                  </a:innerShdw>
                </a:effectLst>
                <a:latin typeface="Constantia" pitchFamily="18" charset="0"/>
              </a:rPr>
              <a:t>Konstytucyjnej Senatu </a:t>
            </a:r>
            <a:r>
              <a:rPr lang="pl-PL" sz="1300" b="1" dirty="0">
                <a:ln w="1905"/>
                <a:solidFill>
                  <a:schemeClr val="bg1"/>
                </a:solidFill>
                <a:effectLst>
                  <a:innerShdw blurRad="69850" dist="43180" dir="5400000">
                    <a:srgbClr val="000000">
                      <a:alpha val="65000"/>
                    </a:srgbClr>
                  </a:innerShdw>
                </a:effectLst>
                <a:latin typeface="Constantia" pitchFamily="18" charset="0"/>
              </a:rPr>
              <a:t>oraz Komisji </a:t>
            </a:r>
            <a:r>
              <a:rPr lang="pl-PL" sz="1300" b="1" dirty="0" smtClean="0">
                <a:ln w="1905"/>
                <a:solidFill>
                  <a:schemeClr val="bg1"/>
                </a:solidFill>
                <a:effectLst>
                  <a:innerShdw blurRad="69850" dist="43180" dir="5400000">
                    <a:srgbClr val="000000">
                      <a:alpha val="65000"/>
                    </a:srgbClr>
                  </a:innerShdw>
                </a:effectLst>
                <a:latin typeface="Constantia" pitchFamily="18" charset="0"/>
              </a:rPr>
              <a:t>Konstytucyjnej Zgromadzenia</a:t>
            </a:r>
            <a:br>
              <a:rPr lang="pl-PL" sz="1300" b="1" dirty="0" smtClean="0">
                <a:ln w="1905"/>
                <a:solidFill>
                  <a:schemeClr val="bg1"/>
                </a:solidFill>
                <a:effectLst>
                  <a:innerShdw blurRad="69850" dist="43180" dir="5400000">
                    <a:srgbClr val="000000">
                      <a:alpha val="65000"/>
                    </a:srgbClr>
                  </a:innerShdw>
                </a:effectLst>
                <a:latin typeface="Constantia" pitchFamily="18" charset="0"/>
              </a:rPr>
            </a:br>
            <a:r>
              <a:rPr lang="pl-PL" sz="1300" b="1" dirty="0" smtClean="0">
                <a:ln w="1905"/>
                <a:solidFill>
                  <a:schemeClr val="bg1"/>
                </a:solidFill>
                <a:effectLst>
                  <a:innerShdw blurRad="69850" dist="43180" dir="5400000">
                    <a:srgbClr val="000000">
                      <a:alpha val="65000"/>
                    </a:srgbClr>
                  </a:innerShdw>
                </a:effectLst>
                <a:latin typeface="Constantia" pitchFamily="18" charset="0"/>
              </a:rPr>
              <a:t> 				Narodowego. Pełnił </a:t>
            </a:r>
            <a:r>
              <a:rPr lang="pl-PL" sz="1300" b="1" dirty="0">
                <a:ln w="1905"/>
                <a:solidFill>
                  <a:schemeClr val="bg1"/>
                </a:solidFill>
                <a:effectLst>
                  <a:innerShdw blurRad="69850" dist="43180" dir="5400000">
                    <a:srgbClr val="000000">
                      <a:alpha val="65000"/>
                    </a:srgbClr>
                  </a:innerShdw>
                </a:effectLst>
                <a:latin typeface="Constantia" pitchFamily="18" charset="0"/>
              </a:rPr>
              <a:t>także funkcję </a:t>
            </a:r>
            <a:r>
              <a:rPr lang="pl-PL" sz="1300" b="1" dirty="0" smtClean="0">
                <a:ln w="1905"/>
                <a:solidFill>
                  <a:schemeClr val="bg1"/>
                </a:solidFill>
                <a:effectLst>
                  <a:innerShdw blurRad="69850" dist="43180" dir="5400000">
                    <a:srgbClr val="000000">
                      <a:alpha val="65000"/>
                    </a:srgbClr>
                  </a:innerShdw>
                </a:effectLst>
                <a:latin typeface="Constantia" pitchFamily="18" charset="0"/>
              </a:rPr>
              <a:t>Generalnego 				Komisarza Wyborczego. W </a:t>
            </a:r>
            <a:r>
              <a:rPr lang="pl-PL" sz="1300" b="1" dirty="0">
                <a:ln w="1905"/>
                <a:solidFill>
                  <a:schemeClr val="bg1"/>
                </a:solidFill>
                <a:effectLst>
                  <a:innerShdw blurRad="69850" dist="43180" dir="5400000">
                    <a:srgbClr val="000000">
                      <a:alpha val="65000"/>
                    </a:srgbClr>
                  </a:innerShdw>
                </a:effectLst>
                <a:latin typeface="Constantia" pitchFamily="18" charset="0"/>
              </a:rPr>
              <a:t>latach </a:t>
            </a:r>
            <a:r>
              <a:rPr lang="pl-PL" sz="1300" b="1" dirty="0" smtClean="0">
                <a:ln w="1905"/>
                <a:solidFill>
                  <a:schemeClr val="bg1"/>
                </a:solidFill>
                <a:effectLst>
                  <a:innerShdw blurRad="69850" dist="43180" dir="5400000">
                    <a:srgbClr val="000000">
                      <a:alpha val="65000"/>
                    </a:srgbClr>
                  </a:innerShdw>
                </a:effectLst>
                <a:latin typeface="Constantia" pitchFamily="18" charset="0"/>
              </a:rPr>
              <a:t>1997–1999 </a:t>
            </a:r>
            <a:r>
              <a:rPr lang="pl-PL" sz="1300" b="1" dirty="0">
                <a:ln w="1905"/>
                <a:solidFill>
                  <a:schemeClr val="bg1"/>
                </a:solidFill>
                <a:effectLst>
                  <a:innerShdw blurRad="69850" dist="43180" dir="5400000">
                    <a:srgbClr val="000000">
                      <a:alpha val="65000"/>
                    </a:srgbClr>
                  </a:innerShdw>
                </a:effectLst>
                <a:latin typeface="Constantia" pitchFamily="18" charset="0"/>
              </a:rPr>
              <a:t>w rządzie </a:t>
            </a:r>
            <a:r>
              <a:rPr lang="pl-PL" sz="1300" b="1" dirty="0" smtClean="0">
                <a:ln w="1905"/>
                <a:solidFill>
                  <a:schemeClr val="bg1"/>
                </a:solidFill>
                <a:effectLst>
                  <a:innerShdw blurRad="69850" dist="43180" dir="5400000">
                    <a:srgbClr val="000000">
                      <a:alpha val="65000"/>
                    </a:srgbClr>
                  </a:innerShdw>
                </a:effectLst>
                <a:latin typeface="Constantia" pitchFamily="18" charset="0"/>
              </a:rPr>
              <a:t>				Jerzego </a:t>
            </a:r>
            <a:r>
              <a:rPr lang="pl-PL" sz="1300" b="1" dirty="0">
                <a:ln w="1905"/>
                <a:solidFill>
                  <a:schemeClr val="bg1"/>
                </a:solidFill>
                <a:effectLst>
                  <a:innerShdw blurRad="69850" dist="43180" dir="5400000">
                    <a:srgbClr val="000000">
                      <a:alpha val="65000"/>
                    </a:srgbClr>
                  </a:innerShdw>
                </a:effectLst>
                <a:latin typeface="Constantia" pitchFamily="18" charset="0"/>
              </a:rPr>
              <a:t>Buzka </a:t>
            </a:r>
            <a:r>
              <a:rPr lang="pl-PL" sz="1300" b="1" dirty="0" smtClean="0">
                <a:ln w="1905"/>
                <a:solidFill>
                  <a:schemeClr val="bg1"/>
                </a:solidFill>
                <a:effectLst>
                  <a:innerShdw blurRad="69850" dist="43180" dir="5400000">
                    <a:srgbClr val="000000">
                      <a:alpha val="65000"/>
                    </a:srgbClr>
                  </a:innerShdw>
                </a:effectLst>
                <a:latin typeface="Constantia" pitchFamily="18" charset="0"/>
              </a:rPr>
              <a:t>był podsekretarzem </a:t>
            </a:r>
            <a:r>
              <a:rPr lang="pl-PL" sz="1300" b="1" dirty="0">
                <a:ln w="1905"/>
                <a:solidFill>
                  <a:schemeClr val="bg1"/>
                </a:solidFill>
                <a:effectLst>
                  <a:innerShdw blurRad="69850" dist="43180" dir="5400000">
                    <a:srgbClr val="000000">
                      <a:alpha val="65000"/>
                    </a:srgbClr>
                  </a:innerShdw>
                </a:effectLst>
                <a:latin typeface="Constantia" pitchFamily="18" charset="0"/>
              </a:rPr>
              <a:t>stanu </a:t>
            </a:r>
            <a:r>
              <a:rPr lang="pl-PL" sz="1300" b="1" dirty="0" smtClean="0">
                <a:ln w="1905"/>
                <a:solidFill>
                  <a:schemeClr val="bg1"/>
                </a:solidFill>
                <a:effectLst>
                  <a:innerShdw blurRad="69850" dist="43180" dir="5400000">
                    <a:srgbClr val="000000">
                      <a:alpha val="65000"/>
                    </a:srgbClr>
                  </a:innerShdw>
                </a:effectLst>
                <a:latin typeface="Constantia" pitchFamily="18" charset="0"/>
              </a:rPr>
              <a:t>w </a:t>
            </a:r>
            <a:r>
              <a:rPr lang="pl-PL" sz="1300" b="1" dirty="0">
                <a:ln w="1905"/>
                <a:solidFill>
                  <a:schemeClr val="bg1"/>
                </a:solidFill>
                <a:effectLst>
                  <a:innerShdw blurRad="69850" dist="43180" dir="5400000">
                    <a:srgbClr val="000000">
                      <a:alpha val="65000"/>
                    </a:srgbClr>
                  </a:innerShdw>
                </a:effectLst>
                <a:latin typeface="Constantia" pitchFamily="18" charset="0"/>
              </a:rPr>
              <a:t>Ministerstwie </a:t>
            </a:r>
            <a:r>
              <a:rPr lang="pl-PL" sz="1300" b="1" dirty="0" smtClean="0">
                <a:ln w="1905"/>
                <a:solidFill>
                  <a:schemeClr val="bg1"/>
                </a:solidFill>
                <a:effectLst>
                  <a:innerShdw blurRad="69850" dist="43180" dir="5400000">
                    <a:srgbClr val="000000">
                      <a:alpha val="65000"/>
                    </a:srgbClr>
                  </a:innerShdw>
                </a:effectLst>
                <a:latin typeface="Constantia" pitchFamily="18" charset="0"/>
              </a:rPr>
              <a:t>				Spraw Wewnętrznych </a:t>
            </a:r>
            <a:r>
              <a:rPr lang="pl-PL" sz="1300" b="1" dirty="0">
                <a:ln w="1905"/>
                <a:solidFill>
                  <a:schemeClr val="bg1"/>
                </a:solidFill>
                <a:effectLst>
                  <a:innerShdw blurRad="69850" dist="43180" dir="5400000">
                    <a:srgbClr val="000000">
                      <a:alpha val="65000"/>
                    </a:srgbClr>
                  </a:innerShdw>
                </a:effectLst>
                <a:latin typeface="Constantia" pitchFamily="18" charset="0"/>
              </a:rPr>
              <a:t>i Administracji. W </a:t>
            </a:r>
            <a:r>
              <a:rPr lang="pl-PL" sz="1300" b="1" dirty="0" smtClean="0">
                <a:ln w="1905"/>
                <a:solidFill>
                  <a:schemeClr val="bg1"/>
                </a:solidFill>
                <a:effectLst>
                  <a:innerShdw blurRad="69850" dist="43180" dir="5400000">
                    <a:srgbClr val="000000">
                      <a:alpha val="65000"/>
                    </a:srgbClr>
                  </a:innerShdw>
                </a:effectLst>
                <a:latin typeface="Constantia" pitchFamily="18" charset="0"/>
              </a:rPr>
              <a:t>czerwcu </a:t>
            </a:r>
            <a:r>
              <a:rPr lang="pl-PL" sz="1300" b="1" dirty="0">
                <a:ln w="1905"/>
                <a:solidFill>
                  <a:schemeClr val="bg1"/>
                </a:solidFill>
                <a:effectLst>
                  <a:innerShdw blurRad="69850" dist="43180" dir="5400000">
                    <a:srgbClr val="000000">
                      <a:alpha val="65000"/>
                    </a:srgbClr>
                  </a:innerShdw>
                </a:effectLst>
                <a:latin typeface="Constantia" pitchFamily="18" charset="0"/>
              </a:rPr>
              <a:t>1999 </a:t>
            </a:r>
            <a:r>
              <a:rPr lang="pl-PL" sz="1300" b="1" dirty="0" smtClean="0">
                <a:ln w="1905"/>
                <a:solidFill>
                  <a:schemeClr val="bg1"/>
                </a:solidFill>
                <a:effectLst>
                  <a:innerShdw blurRad="69850" dist="43180" dir="5400000">
                    <a:srgbClr val="000000">
                      <a:alpha val="65000"/>
                    </a:srgbClr>
                  </a:innerShdw>
                </a:effectLst>
                <a:latin typeface="Constantia" pitchFamily="18" charset="0"/>
              </a:rPr>
              <a:t>				został wybrany przez </a:t>
            </a:r>
            <a:r>
              <a:rPr lang="pl-PL" sz="1300" b="1" dirty="0">
                <a:ln w="1905"/>
                <a:solidFill>
                  <a:schemeClr val="bg1"/>
                </a:solidFill>
                <a:effectLst>
                  <a:innerShdw blurRad="69850" dist="43180" dir="5400000">
                    <a:srgbClr val="000000">
                      <a:alpha val="65000"/>
                    </a:srgbClr>
                  </a:innerShdw>
                </a:effectLst>
                <a:latin typeface="Constantia" pitchFamily="18" charset="0"/>
              </a:rPr>
              <a:t>Sejm na sędziego </a:t>
            </a:r>
            <a:r>
              <a:rPr lang="pl-PL" sz="1300" b="1" dirty="0" smtClean="0">
                <a:ln w="1905"/>
                <a:solidFill>
                  <a:schemeClr val="bg1"/>
                </a:solidFill>
                <a:effectLst>
                  <a:innerShdw blurRad="69850" dist="43180" dir="5400000">
                    <a:srgbClr val="000000">
                      <a:alpha val="65000"/>
                    </a:srgbClr>
                  </a:innerShdw>
                </a:effectLst>
                <a:latin typeface="Constantia" pitchFamily="18" charset="0"/>
              </a:rPr>
              <a:t>Trybunału</a:t>
            </a:r>
            <a:br>
              <a:rPr lang="pl-PL" sz="1300" b="1" dirty="0" smtClean="0">
                <a:ln w="1905"/>
                <a:solidFill>
                  <a:schemeClr val="bg1"/>
                </a:solidFill>
                <a:effectLst>
                  <a:innerShdw blurRad="69850" dist="43180" dir="5400000">
                    <a:srgbClr val="000000">
                      <a:alpha val="65000"/>
                    </a:srgbClr>
                  </a:innerShdw>
                </a:effectLst>
                <a:latin typeface="Constantia" pitchFamily="18" charset="0"/>
              </a:rPr>
            </a:br>
            <a:r>
              <a:rPr lang="pl-PL" sz="1300" b="1" dirty="0" smtClean="0">
                <a:ln w="1905"/>
                <a:solidFill>
                  <a:schemeClr val="bg1"/>
                </a:solidFill>
                <a:effectLst>
                  <a:innerShdw blurRad="69850" dist="43180" dir="5400000">
                    <a:srgbClr val="000000">
                      <a:alpha val="65000"/>
                    </a:srgbClr>
                  </a:innerShdw>
                </a:effectLst>
                <a:latin typeface="Constantia" pitchFamily="18" charset="0"/>
              </a:rPr>
              <a:t> 				Konstytucyjnego</a:t>
            </a:r>
            <a:r>
              <a:rPr lang="pl-PL" sz="1300" b="1" dirty="0">
                <a:ln w="1905"/>
                <a:solidFill>
                  <a:schemeClr val="bg1"/>
                </a:solidFill>
                <a:effectLst>
                  <a:innerShdw blurRad="69850" dist="43180" dir="5400000">
                    <a:srgbClr val="000000">
                      <a:alpha val="65000"/>
                    </a:srgbClr>
                  </a:innerShdw>
                </a:effectLst>
                <a:latin typeface="Constantia" pitchFamily="18" charset="0"/>
              </a:rPr>
              <a:t>. 4 listopada 2006 prezydent </a:t>
            </a:r>
            <a:r>
              <a:rPr lang="pl-PL" sz="1300" b="1" dirty="0" smtClean="0">
                <a:ln w="1905"/>
                <a:solidFill>
                  <a:schemeClr val="bg1"/>
                </a:solidFill>
                <a:effectLst>
                  <a:innerShdw blurRad="69850" dist="43180" dir="5400000">
                    <a:srgbClr val="000000">
                      <a:alpha val="65000"/>
                    </a:srgbClr>
                  </a:innerShdw>
                </a:effectLst>
                <a:latin typeface="Constantia" pitchFamily="18" charset="0"/>
              </a:rPr>
              <a:t>RP powołał 				go </a:t>
            </a:r>
            <a:r>
              <a:rPr lang="pl-PL" sz="1300" b="1" dirty="0">
                <a:ln w="1905"/>
                <a:solidFill>
                  <a:schemeClr val="bg1"/>
                </a:solidFill>
                <a:effectLst>
                  <a:innerShdw blurRad="69850" dist="43180" dir="5400000">
                    <a:srgbClr val="000000">
                      <a:alpha val="65000"/>
                    </a:srgbClr>
                  </a:innerShdw>
                </a:effectLst>
                <a:latin typeface="Constantia" pitchFamily="18" charset="0"/>
              </a:rPr>
              <a:t>na stanowisko prezesa </a:t>
            </a:r>
            <a:r>
              <a:rPr lang="pl-PL" sz="1300" b="1" dirty="0" smtClean="0">
                <a:ln w="1905"/>
                <a:solidFill>
                  <a:schemeClr val="bg1"/>
                </a:solidFill>
                <a:effectLst>
                  <a:innerShdw blurRad="69850" dist="43180" dir="5400000">
                    <a:srgbClr val="000000">
                      <a:alpha val="65000"/>
                    </a:srgbClr>
                  </a:innerShdw>
                </a:effectLst>
                <a:latin typeface="Constantia" pitchFamily="18" charset="0"/>
              </a:rPr>
              <a:t>TK (</a:t>
            </a:r>
            <a:r>
              <a:rPr lang="pl-PL" sz="1300" b="1" dirty="0">
                <a:ln w="1905"/>
                <a:solidFill>
                  <a:schemeClr val="bg1"/>
                </a:solidFill>
                <a:effectLst>
                  <a:innerShdw blurRad="69850" dist="43180" dir="5400000">
                    <a:srgbClr val="000000">
                      <a:alpha val="65000"/>
                    </a:srgbClr>
                  </a:innerShdw>
                </a:effectLst>
                <a:latin typeface="Constantia" pitchFamily="18" charset="0"/>
              </a:rPr>
              <a:t>był pierwszym prezesem </a:t>
            </a:r>
            <a:r>
              <a:rPr lang="pl-PL" sz="1300" b="1" dirty="0" smtClean="0">
                <a:ln w="1905"/>
                <a:solidFill>
                  <a:schemeClr val="bg1"/>
                </a:solidFill>
                <a:effectLst>
                  <a:innerShdw blurRad="69850" dist="43180" dir="5400000">
                    <a:srgbClr val="000000">
                      <a:alpha val="65000"/>
                    </a:srgbClr>
                  </a:innerShdw>
                </a:effectLst>
                <a:latin typeface="Constantia" pitchFamily="18" charset="0"/>
              </a:rPr>
              <a:t>				tej instytucji bez </a:t>
            </a:r>
            <a:r>
              <a:rPr lang="pl-PL" sz="1300" b="1" dirty="0">
                <a:ln w="1905"/>
                <a:solidFill>
                  <a:schemeClr val="bg1"/>
                </a:solidFill>
                <a:effectLst>
                  <a:innerShdw blurRad="69850" dist="43180" dir="5400000">
                    <a:srgbClr val="000000">
                      <a:alpha val="65000"/>
                    </a:srgbClr>
                  </a:innerShdw>
                </a:effectLst>
                <a:latin typeface="Constantia" pitchFamily="18" charset="0"/>
              </a:rPr>
              <a:t>tytułu naukowego profesora). </a:t>
            </a:r>
            <a:r>
              <a:rPr lang="pl-PL" sz="1300" b="1" dirty="0" smtClean="0">
                <a:ln w="1905"/>
                <a:solidFill>
                  <a:schemeClr val="bg1"/>
                </a:solidFill>
                <a:effectLst>
                  <a:innerShdw blurRad="69850" dist="43180" dir="5400000">
                    <a:srgbClr val="000000">
                      <a:alpha val="65000"/>
                    </a:srgbClr>
                  </a:innerShdw>
                </a:effectLst>
                <a:latin typeface="Constantia" pitchFamily="18" charset="0"/>
              </a:rPr>
              <a:t>				Odznaczony </a:t>
            </a:r>
            <a:r>
              <a:rPr lang="pl-PL" sz="1300" b="1" dirty="0">
                <a:ln w="1905"/>
                <a:solidFill>
                  <a:schemeClr val="bg1"/>
                </a:solidFill>
                <a:effectLst>
                  <a:innerShdw blurRad="69850" dist="43180" dir="5400000">
                    <a:srgbClr val="000000">
                      <a:alpha val="65000"/>
                    </a:srgbClr>
                  </a:innerShdw>
                </a:effectLst>
                <a:latin typeface="Constantia" pitchFamily="18" charset="0"/>
              </a:rPr>
              <a:t>Krzyżem </a:t>
            </a:r>
            <a:r>
              <a:rPr lang="pl-PL" sz="1300" b="1" dirty="0" smtClean="0">
                <a:ln w="1905"/>
                <a:solidFill>
                  <a:schemeClr val="bg1"/>
                </a:solidFill>
                <a:effectLst>
                  <a:innerShdw blurRad="69850" dist="43180" dir="5400000">
                    <a:srgbClr val="000000">
                      <a:alpha val="65000"/>
                    </a:srgbClr>
                  </a:innerShdw>
                </a:effectLst>
                <a:latin typeface="Constantia" pitchFamily="18" charset="0"/>
              </a:rPr>
              <a:t>Komandorskim Orderu</a:t>
            </a:r>
            <a:br>
              <a:rPr lang="pl-PL" sz="1300" b="1" dirty="0" smtClean="0">
                <a:ln w="1905"/>
                <a:solidFill>
                  <a:schemeClr val="bg1"/>
                </a:solidFill>
                <a:effectLst>
                  <a:innerShdw blurRad="69850" dist="43180" dir="5400000">
                    <a:srgbClr val="000000">
                      <a:alpha val="65000"/>
                    </a:srgbClr>
                  </a:innerShdw>
                </a:effectLst>
                <a:latin typeface="Constantia" pitchFamily="18" charset="0"/>
              </a:rPr>
            </a:br>
            <a:r>
              <a:rPr lang="pl-PL" sz="1300" b="1" dirty="0" smtClean="0">
                <a:ln w="1905"/>
                <a:solidFill>
                  <a:schemeClr val="bg1"/>
                </a:solidFill>
                <a:effectLst>
                  <a:innerShdw blurRad="69850" dist="43180" dir="5400000">
                    <a:srgbClr val="000000">
                      <a:alpha val="65000"/>
                    </a:srgbClr>
                  </a:innerShdw>
                </a:effectLst>
                <a:latin typeface="Constantia" pitchFamily="18" charset="0"/>
              </a:rPr>
              <a:t> 				Odrodzenia Polski, Krzyżem Komandorskim Orderu 				Wielkiego </a:t>
            </a:r>
            <a:r>
              <a:rPr lang="pl-PL" sz="1300" b="1" dirty="0">
                <a:ln w="1905"/>
                <a:solidFill>
                  <a:schemeClr val="bg1"/>
                </a:solidFill>
                <a:effectLst>
                  <a:innerShdw blurRad="69850" dist="43180" dir="5400000">
                    <a:srgbClr val="000000">
                      <a:alpha val="65000"/>
                    </a:srgbClr>
                  </a:innerShdw>
                </a:effectLst>
                <a:latin typeface="Constantia" pitchFamily="18" charset="0"/>
              </a:rPr>
              <a:t>Księcia Giedymina </a:t>
            </a:r>
            <a:r>
              <a:rPr lang="pl-PL" sz="1300" b="1" dirty="0" smtClean="0">
                <a:ln w="1905"/>
                <a:solidFill>
                  <a:schemeClr val="bg1"/>
                </a:solidFill>
                <a:effectLst>
                  <a:innerShdw blurRad="69850" dist="43180" dir="5400000">
                    <a:srgbClr val="000000">
                      <a:alpha val="65000"/>
                    </a:srgbClr>
                  </a:innerShdw>
                </a:effectLst>
                <a:latin typeface="Constantia" pitchFamily="18" charset="0"/>
              </a:rPr>
              <a:t>i Złotym </a:t>
            </a:r>
            <a:r>
              <a:rPr lang="pl-PL" sz="1300" b="1" dirty="0">
                <a:ln w="1905"/>
                <a:solidFill>
                  <a:schemeClr val="bg1"/>
                </a:solidFill>
                <a:effectLst>
                  <a:innerShdw blurRad="69850" dist="43180" dir="5400000">
                    <a:srgbClr val="000000">
                      <a:alpha val="65000"/>
                    </a:srgbClr>
                  </a:innerShdw>
                </a:effectLst>
                <a:latin typeface="Constantia" pitchFamily="18" charset="0"/>
              </a:rPr>
              <a:t>Krzyżem </a:t>
            </a:r>
            <a:r>
              <a:rPr lang="pl-PL" sz="1300" b="1" dirty="0" smtClean="0">
                <a:ln w="1905"/>
                <a:solidFill>
                  <a:schemeClr val="bg1"/>
                </a:solidFill>
                <a:effectLst>
                  <a:innerShdw blurRad="69850" dist="43180" dir="5400000">
                    <a:srgbClr val="000000">
                      <a:alpha val="65000"/>
                    </a:srgbClr>
                  </a:innerShdw>
                </a:effectLst>
                <a:latin typeface="Constantia" pitchFamily="18" charset="0"/>
              </a:rPr>
              <a:t>Zasługi. 				Wyróżniony </a:t>
            </a:r>
            <a:r>
              <a:rPr lang="pl-PL" sz="1300" b="1" dirty="0">
                <a:ln w="1905"/>
                <a:solidFill>
                  <a:schemeClr val="bg1"/>
                </a:solidFill>
                <a:effectLst>
                  <a:innerShdw blurRad="69850" dist="43180" dir="5400000">
                    <a:srgbClr val="000000">
                      <a:alpha val="65000"/>
                    </a:srgbClr>
                  </a:innerShdw>
                </a:effectLst>
                <a:latin typeface="Constantia" pitchFamily="18" charset="0"/>
              </a:rPr>
              <a:t>Brązowym </a:t>
            </a:r>
            <a:r>
              <a:rPr lang="pl-PL" sz="1300" b="1" dirty="0" smtClean="0">
                <a:ln w="1905"/>
                <a:solidFill>
                  <a:schemeClr val="bg1"/>
                </a:solidFill>
                <a:effectLst>
                  <a:innerShdw blurRad="69850" dist="43180" dir="5400000">
                    <a:srgbClr val="000000">
                      <a:alpha val="65000"/>
                    </a:srgbClr>
                  </a:innerShdw>
                </a:effectLst>
                <a:latin typeface="Constantia" pitchFamily="18" charset="0"/>
              </a:rPr>
              <a:t>Medalem </a:t>
            </a:r>
            <a:r>
              <a:rPr lang="pl-PL" sz="1300" b="1" dirty="0">
                <a:ln w="1905"/>
                <a:solidFill>
                  <a:schemeClr val="bg1"/>
                </a:solidFill>
                <a:effectLst>
                  <a:innerShdw blurRad="69850" dist="43180" dir="5400000">
                    <a:srgbClr val="000000">
                      <a:alpha val="65000"/>
                    </a:srgbClr>
                  </a:innerShdw>
                </a:effectLst>
                <a:latin typeface="Constantia" pitchFamily="18" charset="0"/>
              </a:rPr>
              <a:t>Gloria </a:t>
            </a:r>
            <a:r>
              <a:rPr lang="pl-PL" sz="1300" b="1" dirty="0" smtClean="0">
                <a:ln w="1905"/>
                <a:solidFill>
                  <a:schemeClr val="bg1"/>
                </a:solidFill>
                <a:effectLst>
                  <a:innerShdw blurRad="69850" dist="43180" dir="5400000">
                    <a:srgbClr val="000000">
                      <a:alpha val="65000"/>
                    </a:srgbClr>
                  </a:innerShdw>
                </a:effectLst>
                <a:latin typeface="Constantia" pitchFamily="18" charset="0"/>
              </a:rPr>
              <a:t>Artis oraz 				medalem </a:t>
            </a:r>
            <a:r>
              <a:rPr lang="pl-PL" sz="1300" b="1" dirty="0">
                <a:ln w="1905"/>
                <a:solidFill>
                  <a:schemeClr val="bg1"/>
                </a:solidFill>
                <a:effectLst>
                  <a:innerShdw blurRad="69850" dist="43180" dir="5400000">
                    <a:srgbClr val="000000">
                      <a:alpha val="65000"/>
                    </a:srgbClr>
                  </a:innerShdw>
                </a:effectLst>
                <a:latin typeface="Constantia" pitchFamily="18" charset="0"/>
              </a:rPr>
              <a:t>Zasłużony </a:t>
            </a:r>
            <a:r>
              <a:rPr lang="pl-PL" sz="1300" b="1" dirty="0" smtClean="0">
                <a:ln w="1905"/>
                <a:solidFill>
                  <a:schemeClr val="bg1"/>
                </a:solidFill>
                <a:effectLst>
                  <a:innerShdw blurRad="69850" dist="43180" dir="5400000">
                    <a:srgbClr val="000000">
                      <a:alpha val="65000"/>
                    </a:srgbClr>
                  </a:innerShdw>
                </a:effectLst>
                <a:latin typeface="Constantia" pitchFamily="18" charset="0"/>
              </a:rPr>
              <a:t>dla Wymiaru Sprawiedliwości.</a:t>
            </a:r>
            <a:endParaRPr lang="pl-PL" sz="1200" b="1" dirty="0" smtClean="0">
              <a:ln w="1905"/>
              <a:solidFill>
                <a:schemeClr val="bg1"/>
              </a:solidFill>
              <a:effectLst>
                <a:innerShdw blurRad="69850" dist="43180" dir="5400000">
                  <a:srgbClr val="000000">
                    <a:alpha val="65000"/>
                  </a:srgbClr>
                </a:innerShdw>
              </a:effectLst>
              <a:latin typeface="Constantia" pitchFamily="18" charset="0"/>
            </a:endParaRPr>
          </a:p>
          <a:p>
            <a:pPr algn="ctr"/>
            <a:endParaRPr lang="pl-PL" sz="3600" b="1" dirty="0">
              <a:solidFill>
                <a:srgbClr val="FF0000"/>
              </a:solidFill>
              <a:effectLst>
                <a:outerShdw blurRad="38100" dist="38100" dir="2700000" algn="tl">
                  <a:srgbClr val="000000">
                    <a:alpha val="43137"/>
                  </a:srgbClr>
                </a:outerShdw>
              </a:effectLst>
              <a:latin typeface="Constantia" pitchFamily="18" charset="0"/>
            </a:endParaRPr>
          </a:p>
        </p:txBody>
      </p:sp>
      <p:pic>
        <p:nvPicPr>
          <p:cNvPr id="9" name="Picture 4" descr="\\Serwer\sieciowy\brania damian\25lat_black.jpg"/>
          <p:cNvPicPr>
            <a:picLocks noChangeAspect="1" noChangeArrowheads="1"/>
          </p:cNvPicPr>
          <p:nvPr/>
        </p:nvPicPr>
        <p:blipFill>
          <a:blip r:embed="rId3"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Tree>
    <p:extLst>
      <p:ext uri="{BB962C8B-B14F-4D97-AF65-F5344CB8AC3E}">
        <p14:creationId xmlns:p14="http://schemas.microsoft.com/office/powerpoint/2010/main" xmlns="" val="418779563"/>
      </p:ext>
    </p:extLst>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0" y="0"/>
            <a:ext cx="9144000" cy="6500834"/>
          </a:xfrm>
        </p:spPr>
        <p:txBody>
          <a:bodyPr>
            <a:normAutofit/>
          </a:bodyPr>
          <a:lstStyle/>
          <a:p>
            <a:pPr algn="ctr"/>
            <a:endParaRPr lang="pl-PL" b="1" dirty="0" smtClean="0">
              <a:solidFill>
                <a:schemeClr val="tx1"/>
              </a:solidFill>
              <a:latin typeface="Constantia" pitchFamily="18" charset="0"/>
            </a:endParaRPr>
          </a:p>
          <a:p>
            <a:pPr algn="ctr"/>
            <a:r>
              <a:rPr lang="pl-PL" sz="1600" b="1" dirty="0" smtClean="0">
                <a:solidFill>
                  <a:schemeClr val="tx1"/>
                </a:solidFill>
                <a:latin typeface="Constantia" pitchFamily="18" charset="0"/>
              </a:rPr>
              <a:t>Budowa części sieci kanalizacji sanitarnej w Bachowicach</a:t>
            </a:r>
          </a:p>
          <a:p>
            <a:pPr algn="l"/>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kanalizacja podposadzkowa.JPG"/>
          <p:cNvPicPr>
            <a:picLocks noChangeAspect="1"/>
          </p:cNvPicPr>
          <p:nvPr/>
        </p:nvPicPr>
        <p:blipFill>
          <a:blip r:embed="rId2" cstate="print"/>
          <a:stretch>
            <a:fillRect/>
          </a:stretch>
        </p:blipFill>
        <p:spPr>
          <a:xfrm>
            <a:off x="214282" y="928670"/>
            <a:ext cx="5143504" cy="2893221"/>
          </a:xfrm>
          <a:prstGeom prst="rect">
            <a:avLst/>
          </a:prstGeom>
        </p:spPr>
      </p:pic>
      <p:pic>
        <p:nvPicPr>
          <p:cNvPr id="5" name="Obraz 4" descr="KII_syf_11.jpg"/>
          <p:cNvPicPr>
            <a:picLocks noChangeAspect="1"/>
          </p:cNvPicPr>
          <p:nvPr/>
        </p:nvPicPr>
        <p:blipFill>
          <a:blip r:embed="rId3" cstate="print"/>
          <a:stretch>
            <a:fillRect/>
          </a:stretch>
        </p:blipFill>
        <p:spPr>
          <a:xfrm>
            <a:off x="4929190" y="3429000"/>
            <a:ext cx="4000496" cy="3000372"/>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251520" y="692696"/>
            <a:ext cx="8062912" cy="1470025"/>
          </a:xfrm>
        </p:spPr>
        <p:txBody>
          <a:bodyPr/>
          <a:lstStyle/>
          <a:p>
            <a:pPr algn="ctr"/>
            <a:endParaRPr lang="pl-PL" b="1" dirty="0">
              <a:solidFill>
                <a:srgbClr val="FF0000"/>
              </a:solidFill>
              <a:latin typeface="Constantia" panose="02030602050306030303" pitchFamily="18" charset="0"/>
              <a:cs typeface="Andalus" panose="02020603050405020304" pitchFamily="18" charset="-78"/>
            </a:endParaRPr>
          </a:p>
        </p:txBody>
      </p:sp>
      <p:sp>
        <p:nvSpPr>
          <p:cNvPr id="5" name="Podtytuł 4"/>
          <p:cNvSpPr>
            <a:spLocks noGrp="1"/>
          </p:cNvSpPr>
          <p:nvPr>
            <p:ph type="subTitle" idx="1"/>
          </p:nvPr>
        </p:nvSpPr>
        <p:spPr>
          <a:xfrm>
            <a:off x="539552" y="1988840"/>
            <a:ext cx="8062912" cy="3107546"/>
          </a:xfrm>
        </p:spPr>
        <p:txBody>
          <a:bodyPr>
            <a:normAutofit/>
          </a:bodyPr>
          <a:lstStyle/>
          <a:p>
            <a:pPr algn="ctr"/>
            <a:r>
              <a:rPr lang="pl-PL" sz="4400" b="1" dirty="0" smtClean="0">
                <a:solidFill>
                  <a:srgbClr val="FF0000"/>
                </a:solidFill>
                <a:effectLst>
                  <a:outerShdw blurRad="38100" dist="38100" dir="2700000" algn="tl">
                    <a:srgbClr val="000000">
                      <a:alpha val="43137"/>
                    </a:srgbClr>
                  </a:outerShdw>
                </a:effectLst>
                <a:latin typeface="Constantia" pitchFamily="18" charset="0"/>
                <a:cs typeface="Andalus"/>
              </a:rPr>
              <a:t>Kadencja</a:t>
            </a:r>
          </a:p>
          <a:p>
            <a:pPr algn="ctr"/>
            <a:endParaRPr lang="pl-PL" sz="4400" b="1" dirty="0" smtClean="0">
              <a:effectLst>
                <a:outerShdw blurRad="38100" dist="38100" dir="2700000" algn="tl">
                  <a:srgbClr val="000000">
                    <a:alpha val="43137"/>
                  </a:srgbClr>
                </a:outerShdw>
              </a:effectLst>
              <a:latin typeface="Constantia" pitchFamily="18" charset="0"/>
              <a:cs typeface="Andalus"/>
            </a:endParaRPr>
          </a:p>
          <a:p>
            <a:pPr algn="ctr"/>
            <a:r>
              <a:rPr lang="pl-PL" sz="4400" b="1" dirty="0" smtClean="0">
                <a:effectLst>
                  <a:outerShdw blurRad="38100" dist="38100" dir="2700000" algn="tl">
                    <a:srgbClr val="000000">
                      <a:alpha val="43137"/>
                    </a:srgbClr>
                  </a:outerShdw>
                </a:effectLst>
                <a:latin typeface="Constantia" pitchFamily="18" charset="0"/>
                <a:cs typeface="Andalus"/>
              </a:rPr>
              <a:t>2002 - 2006</a:t>
            </a:r>
            <a:endParaRPr lang="pl-PL" sz="4400" b="1" dirty="0">
              <a:effectLst>
                <a:outerShdw blurRad="38100" dist="38100" dir="2700000" algn="tl">
                  <a:srgbClr val="000000">
                    <a:alpha val="43137"/>
                  </a:srgbClr>
                </a:outerShdw>
              </a:effectLst>
              <a:latin typeface="Constantia" panose="02030602050306030303" pitchFamily="18" charset="0"/>
            </a:endParaRPr>
          </a:p>
        </p:txBody>
      </p:sp>
      <p:pic>
        <p:nvPicPr>
          <p:cNvPr id="6" name="Picture 4" descr="\\Serwer\sieciowy\brania damian\25lat_black.jpg"/>
          <p:cNvPicPr>
            <a:picLocks noChangeAspect="1" noChangeArrowheads="1"/>
          </p:cNvPicPr>
          <p:nvPr/>
        </p:nvPicPr>
        <p:blipFill>
          <a:blip r:embed="rId2"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Tree>
  </p:cSld>
  <p:clrMapOvr>
    <a:masterClrMapping/>
  </p:clrMapOvr>
  <p:transition spd="slow">
    <p:randomBa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71802" y="620688"/>
            <a:ext cx="5357850" cy="5951584"/>
          </a:xfrm>
        </p:spPr>
        <p:txBody>
          <a:bodyPr>
            <a:normAutofit/>
          </a:bodyPr>
          <a:lstStyle/>
          <a:p>
            <a:pPr algn="ctr"/>
            <a:r>
              <a:rPr lang="pl-PL" b="1" dirty="0" smtClean="0">
                <a:solidFill>
                  <a:schemeClr val="tx1"/>
                </a:solidFill>
                <a:latin typeface="Constantia" panose="02030602050306030303" pitchFamily="18" charset="0"/>
              </a:rPr>
              <a:t>Radni Rady Gminy Spytkowice</a:t>
            </a:r>
          </a:p>
          <a:p>
            <a:pPr algn="ctr"/>
            <a:r>
              <a:rPr lang="pl-PL" sz="1600" b="1" dirty="0" smtClean="0">
                <a:solidFill>
                  <a:schemeClr val="tx1"/>
                </a:solidFill>
                <a:latin typeface="Constantia" panose="02030602050306030303" pitchFamily="18" charset="0"/>
              </a:rPr>
              <a:t>2002 - 2006</a:t>
            </a:r>
          </a:p>
          <a:p>
            <a:pPr algn="ctr"/>
            <a:r>
              <a:rPr lang="pl-PL" sz="1300" b="1" dirty="0" smtClean="0">
                <a:solidFill>
                  <a:schemeClr val="tx1"/>
                </a:solidFill>
                <a:latin typeface="Constantia" panose="02030602050306030303" pitchFamily="18" charset="0"/>
              </a:rPr>
              <a:t>(I posiedzenie: 18.11.2002)</a:t>
            </a:r>
          </a:p>
          <a:p>
            <a:pPr marL="457200" indent="-457200" algn="l">
              <a:buFont typeface="+mj-lt"/>
              <a:buAutoNum type="arabicPeriod"/>
            </a:pPr>
            <a:r>
              <a:rPr lang="pl-PL" sz="1400" b="1" dirty="0" err="1" smtClean="0">
                <a:solidFill>
                  <a:schemeClr val="tx1"/>
                </a:solidFill>
                <a:latin typeface="Constantia" pitchFamily="18" charset="0"/>
              </a:rPr>
              <a:t>Porzuczek</a:t>
            </a:r>
            <a:r>
              <a:rPr lang="pl-PL" sz="1400" b="1" dirty="0" smtClean="0">
                <a:solidFill>
                  <a:schemeClr val="tx1"/>
                </a:solidFill>
                <a:latin typeface="Constantia" pitchFamily="18" charset="0"/>
              </a:rPr>
              <a:t> Krystyna		 Bachowice</a:t>
            </a:r>
          </a:p>
          <a:p>
            <a:pPr marL="457200" indent="-457200" algn="l">
              <a:buFont typeface="+mj-lt"/>
              <a:buAutoNum type="arabicPeriod"/>
            </a:pPr>
            <a:r>
              <a:rPr lang="pl-PL" sz="1400" b="1" dirty="0" smtClean="0">
                <a:solidFill>
                  <a:schemeClr val="tx1"/>
                </a:solidFill>
                <a:latin typeface="Constantia" pitchFamily="18" charset="0"/>
              </a:rPr>
              <a:t>Szewczyk Marian		 Bachowice</a:t>
            </a:r>
          </a:p>
          <a:p>
            <a:pPr marL="457200" indent="-457200" algn="l">
              <a:buFont typeface="+mj-lt"/>
              <a:buAutoNum type="arabicPeriod"/>
            </a:pPr>
            <a:r>
              <a:rPr lang="pl-PL" sz="1400" b="1" dirty="0" smtClean="0">
                <a:solidFill>
                  <a:schemeClr val="tx1"/>
                </a:solidFill>
                <a:latin typeface="Constantia" pitchFamily="18" charset="0"/>
              </a:rPr>
              <a:t>Szewczyk Zenon			 Bachowice</a:t>
            </a:r>
          </a:p>
          <a:p>
            <a:pPr marL="457200" indent="-457200" algn="l">
              <a:buFont typeface="+mj-lt"/>
              <a:buAutoNum type="arabicPeriod"/>
            </a:pPr>
            <a:r>
              <a:rPr lang="pl-PL" sz="1400" b="1" dirty="0" smtClean="0">
                <a:solidFill>
                  <a:schemeClr val="tx1"/>
                </a:solidFill>
                <a:latin typeface="Constantia" pitchFamily="18" charset="0"/>
              </a:rPr>
              <a:t>Radwan Danuta			 Bachowice</a:t>
            </a:r>
          </a:p>
          <a:p>
            <a:pPr marL="457200" indent="-457200" algn="l">
              <a:buFont typeface="+mj-lt"/>
              <a:buAutoNum type="arabicPeriod"/>
            </a:pPr>
            <a:r>
              <a:rPr lang="pl-PL" sz="1400" b="1" dirty="0" smtClean="0">
                <a:solidFill>
                  <a:schemeClr val="tx1"/>
                </a:solidFill>
                <a:latin typeface="Constantia" pitchFamily="18" charset="0"/>
              </a:rPr>
              <a:t>Krystian Mariusz		 Ryczów</a:t>
            </a:r>
          </a:p>
          <a:p>
            <a:pPr marL="457200" indent="-457200" algn="l">
              <a:buFont typeface="+mj-lt"/>
              <a:buAutoNum type="arabicPeriod"/>
            </a:pPr>
            <a:r>
              <a:rPr lang="pl-PL" sz="1400" b="1" dirty="0" smtClean="0">
                <a:solidFill>
                  <a:schemeClr val="tx1"/>
                </a:solidFill>
                <a:latin typeface="Constantia" pitchFamily="18" charset="0"/>
              </a:rPr>
              <a:t>Krystian Zbigniew		 Ryczów</a:t>
            </a:r>
          </a:p>
          <a:p>
            <a:pPr marL="457200" indent="-457200" algn="l">
              <a:buFont typeface="+mj-lt"/>
              <a:buAutoNum type="arabicPeriod"/>
            </a:pPr>
            <a:r>
              <a:rPr lang="pl-PL" sz="1400" b="1" dirty="0" smtClean="0">
                <a:solidFill>
                  <a:schemeClr val="tx1"/>
                </a:solidFill>
                <a:latin typeface="Constantia" pitchFamily="18" charset="0"/>
              </a:rPr>
              <a:t>Monica Elżbieta			 Ryczów</a:t>
            </a:r>
          </a:p>
          <a:p>
            <a:pPr marL="457200" indent="-457200" algn="l">
              <a:buFont typeface="+mj-lt"/>
              <a:buAutoNum type="arabicPeriod"/>
            </a:pPr>
            <a:r>
              <a:rPr lang="pl-PL" sz="1400" b="1" dirty="0" smtClean="0">
                <a:solidFill>
                  <a:schemeClr val="tx1"/>
                </a:solidFill>
                <a:latin typeface="Constantia" pitchFamily="18" charset="0"/>
              </a:rPr>
              <a:t>Fryc -Piętak Dorota </a:t>
            </a:r>
            <a:r>
              <a:rPr lang="pl-PL" sz="1200" b="1" dirty="0" smtClean="0">
                <a:solidFill>
                  <a:schemeClr val="tx1"/>
                </a:solidFill>
                <a:latin typeface="Constantia" pitchFamily="18" charset="0"/>
              </a:rPr>
              <a:t>(18.11.2002 – </a:t>
            </a:r>
            <a:r>
              <a:rPr lang="pl-PL" sz="1000" b="1" dirty="0" smtClean="0">
                <a:solidFill>
                  <a:schemeClr val="tx1"/>
                </a:solidFill>
                <a:latin typeface="Constantia" pitchFamily="18" charset="0"/>
              </a:rPr>
              <a:t>1.02.2005)   </a:t>
            </a:r>
            <a:r>
              <a:rPr lang="pl-PL" sz="1400" b="1" dirty="0" smtClean="0">
                <a:solidFill>
                  <a:schemeClr val="tx1"/>
                </a:solidFill>
                <a:latin typeface="Constantia" pitchFamily="18" charset="0"/>
              </a:rPr>
              <a:t>Ryczów     </a:t>
            </a:r>
          </a:p>
          <a:p>
            <a:pPr marL="457200" indent="-457200" algn="l">
              <a:buFont typeface="+mj-lt"/>
              <a:buAutoNum type="arabicPeriod"/>
            </a:pPr>
            <a:r>
              <a:rPr lang="pl-PL" sz="1400" b="1" dirty="0" smtClean="0">
                <a:solidFill>
                  <a:schemeClr val="tx1"/>
                </a:solidFill>
                <a:latin typeface="Constantia" pitchFamily="18" charset="0"/>
              </a:rPr>
              <a:t>Podolski Andrzej          </a:t>
            </a:r>
            <a:r>
              <a:rPr lang="pl-PL" sz="1200" b="1" dirty="0" smtClean="0">
                <a:solidFill>
                  <a:schemeClr val="tx1"/>
                </a:solidFill>
                <a:latin typeface="Constantia" pitchFamily="18" charset="0"/>
              </a:rPr>
              <a:t>(od 25.05.2005)</a:t>
            </a:r>
            <a:r>
              <a:rPr lang="pl-PL" sz="1400" b="1" dirty="0" smtClean="0">
                <a:solidFill>
                  <a:schemeClr val="tx1"/>
                </a:solidFill>
                <a:latin typeface="Constantia" pitchFamily="18" charset="0"/>
              </a:rPr>
              <a:t>	 Ryczów     </a:t>
            </a:r>
          </a:p>
          <a:p>
            <a:pPr marL="457200" indent="-457200" algn="l">
              <a:buFont typeface="+mj-lt"/>
              <a:buAutoNum type="arabicPeriod"/>
            </a:pPr>
            <a:r>
              <a:rPr lang="pl-PL" sz="1400" b="1" dirty="0" smtClean="0">
                <a:solidFill>
                  <a:schemeClr val="tx1"/>
                </a:solidFill>
                <a:latin typeface="Constantia" pitchFamily="18" charset="0"/>
              </a:rPr>
              <a:t>Bochenek Emanuel		 Spytkowice</a:t>
            </a:r>
          </a:p>
          <a:p>
            <a:pPr marL="457200" indent="-457200" algn="l">
              <a:buFont typeface="+mj-lt"/>
              <a:buAutoNum type="arabicPeriod"/>
            </a:pPr>
            <a:r>
              <a:rPr lang="pl-PL" sz="1400" b="1" dirty="0" err="1" smtClean="0">
                <a:solidFill>
                  <a:schemeClr val="tx1"/>
                </a:solidFill>
                <a:latin typeface="Constantia" pitchFamily="18" charset="0"/>
              </a:rPr>
              <a:t>Chodacki</a:t>
            </a:r>
            <a:r>
              <a:rPr lang="pl-PL" sz="1400" b="1" dirty="0" smtClean="0">
                <a:solidFill>
                  <a:schemeClr val="tx1"/>
                </a:solidFill>
                <a:latin typeface="Constantia" pitchFamily="18" charset="0"/>
              </a:rPr>
              <a:t> Adam			 Spytkowice</a:t>
            </a:r>
          </a:p>
          <a:p>
            <a:pPr marL="457200" indent="-457200" algn="l">
              <a:buFont typeface="+mj-lt"/>
              <a:buAutoNum type="arabicPeriod"/>
            </a:pPr>
            <a:r>
              <a:rPr lang="pl-PL" sz="1400" b="1" dirty="0" err="1" smtClean="0">
                <a:solidFill>
                  <a:schemeClr val="tx1"/>
                </a:solidFill>
                <a:latin typeface="Constantia" pitchFamily="18" charset="0"/>
              </a:rPr>
              <a:t>Chodacki</a:t>
            </a:r>
            <a:r>
              <a:rPr lang="pl-PL" sz="1400" b="1" dirty="0" smtClean="0">
                <a:solidFill>
                  <a:schemeClr val="tx1"/>
                </a:solidFill>
                <a:latin typeface="Constantia" pitchFamily="18" charset="0"/>
              </a:rPr>
              <a:t> Jan			 Spytkowice</a:t>
            </a:r>
          </a:p>
          <a:p>
            <a:pPr marL="457200" indent="-457200" algn="l">
              <a:buFont typeface="+mj-lt"/>
              <a:buAutoNum type="arabicPeriod"/>
            </a:pPr>
            <a:r>
              <a:rPr lang="pl-PL" sz="1400" b="1" dirty="0" smtClean="0">
                <a:solidFill>
                  <a:schemeClr val="tx1"/>
                </a:solidFill>
                <a:latin typeface="Constantia" pitchFamily="18" charset="0"/>
              </a:rPr>
              <a:t>Gwizdała Józef			 Spytkowice</a:t>
            </a:r>
          </a:p>
          <a:p>
            <a:pPr marL="457200" indent="-457200" algn="l">
              <a:buFont typeface="+mj-lt"/>
              <a:buAutoNum type="arabicPeriod"/>
            </a:pPr>
            <a:r>
              <a:rPr lang="pl-PL" sz="1400" b="1" dirty="0" smtClean="0">
                <a:solidFill>
                  <a:schemeClr val="tx1"/>
                </a:solidFill>
                <a:latin typeface="Constantia" pitchFamily="18" charset="0"/>
              </a:rPr>
              <a:t>Wilczak Maria			 Spytkowice</a:t>
            </a:r>
          </a:p>
          <a:p>
            <a:pPr marL="457200" indent="-457200" algn="l">
              <a:buFont typeface="+mj-lt"/>
              <a:buAutoNum type="arabicPeriod"/>
            </a:pPr>
            <a:r>
              <a:rPr lang="pl-PL" sz="1400" b="1" dirty="0" smtClean="0">
                <a:solidFill>
                  <a:schemeClr val="tx1"/>
                </a:solidFill>
                <a:latin typeface="Constantia" pitchFamily="18" charset="0"/>
              </a:rPr>
              <a:t>Wołek Zdzisław			 Spytkowice</a:t>
            </a:r>
          </a:p>
          <a:p>
            <a:pPr marL="457200" indent="-457200" algn="l">
              <a:buFont typeface="+mj-lt"/>
              <a:buAutoNum type="arabicPeriod"/>
            </a:pPr>
            <a:r>
              <a:rPr lang="pl-PL" sz="1400" b="1" dirty="0" smtClean="0">
                <a:solidFill>
                  <a:schemeClr val="tx1"/>
                </a:solidFill>
                <a:latin typeface="Constantia" pitchFamily="18" charset="0"/>
              </a:rPr>
              <a:t>Łabaj Jan			 Miejsce</a:t>
            </a:r>
          </a:p>
          <a:p>
            <a:pPr marL="457200" indent="-457200" algn="l">
              <a:buFont typeface="+mj-lt"/>
              <a:buAutoNum type="arabicPeriod"/>
            </a:pPr>
            <a:endParaRPr lang="pl-PL" sz="1800" b="1" dirty="0" smtClean="0">
              <a:solidFill>
                <a:schemeClr val="tx1"/>
              </a:solidFill>
              <a:latin typeface="Constantia" pitchFamily="18" charset="0"/>
            </a:endParaRPr>
          </a:p>
          <a:p>
            <a:pPr marL="457200" indent="-457200" algn="l">
              <a:buFont typeface="+mj-lt"/>
              <a:buAutoNum type="arabicPeriod"/>
            </a:pP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graphicFrame>
        <p:nvGraphicFramePr>
          <p:cNvPr id="4" name="Tabela 3"/>
          <p:cNvGraphicFramePr>
            <a:graphicFrameLocks noGrp="1"/>
          </p:cNvGraphicFramePr>
          <p:nvPr/>
        </p:nvGraphicFramePr>
        <p:xfrm>
          <a:off x="3500430" y="4786322"/>
          <a:ext cx="1214446" cy="251792"/>
        </p:xfrm>
        <a:graphic>
          <a:graphicData uri="http://schemas.openxmlformats.org/drawingml/2006/table">
            <a:tbl>
              <a:tblPr/>
              <a:tblGrid>
                <a:gridCol w="1214446"/>
              </a:tblGrid>
              <a:tr h="251792">
                <a:tc>
                  <a:txBody>
                    <a:bodyPr/>
                    <a:lstStyle/>
                    <a:p>
                      <a:endParaRPr lang="pl-PL" sz="8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xmlns="" val="2919831816"/>
      </p:ext>
    </p:extLst>
  </p:cSld>
  <p:clrMapOvr>
    <a:masterClrMapping/>
  </p:clrMapOvr>
  <p:transition spd="slow">
    <p:randomBar dir="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2568" cy="5951584"/>
          </a:xfrm>
        </p:spPr>
        <p:txBody>
          <a:bodyPr>
            <a:normAutofit/>
          </a:bodyPr>
          <a:lstStyle/>
          <a:p>
            <a:pPr algn="ctr"/>
            <a:r>
              <a:rPr lang="pl-PL" b="1" dirty="0" smtClean="0">
                <a:solidFill>
                  <a:schemeClr val="tx1"/>
                </a:solidFill>
                <a:latin typeface="Constantia" panose="02030602050306030303" pitchFamily="18" charset="0"/>
              </a:rPr>
              <a:t>Rada Gminy Spytkowice</a:t>
            </a:r>
          </a:p>
          <a:p>
            <a:pPr algn="ctr"/>
            <a:r>
              <a:rPr lang="pl-PL" sz="1400" b="1" dirty="0" smtClean="0">
                <a:solidFill>
                  <a:schemeClr val="tx1"/>
                </a:solidFill>
                <a:latin typeface="Constantia" panose="02030602050306030303" pitchFamily="18" charset="0"/>
              </a:rPr>
              <a:t>2002 - 2006</a:t>
            </a:r>
          </a:p>
          <a:p>
            <a:pPr algn="ctr"/>
            <a:endParaRPr lang="pl-PL" sz="1400" b="1" dirty="0" smtClean="0">
              <a:solidFill>
                <a:schemeClr val="tx1"/>
              </a:solidFill>
              <a:latin typeface="Constantia" panose="02030602050306030303" pitchFamily="18" charset="0"/>
            </a:endParaRPr>
          </a:p>
          <a:p>
            <a:pPr algn="l"/>
            <a:endParaRPr lang="pl-PL" sz="1800" b="1" dirty="0" smtClean="0">
              <a:solidFill>
                <a:schemeClr val="tx1"/>
              </a:solidFill>
              <a:latin typeface="Constantia" pitchFamily="18" charset="0"/>
            </a:endParaRPr>
          </a:p>
          <a:p>
            <a:pPr marL="457200" indent="-457200" algn="l">
              <a:buFont typeface="+mj-lt"/>
              <a:buAutoNum type="arabicPeriod"/>
            </a:pP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87824" y="1484784"/>
            <a:ext cx="5632400" cy="4224300"/>
          </a:xfrm>
          <a:prstGeom prst="rect">
            <a:avLst/>
          </a:prstGeom>
        </p:spPr>
      </p:pic>
    </p:spTree>
    <p:extLst>
      <p:ext uri="{BB962C8B-B14F-4D97-AF65-F5344CB8AC3E}">
        <p14:creationId xmlns:p14="http://schemas.microsoft.com/office/powerpoint/2010/main" xmlns="" val="445757497"/>
      </p:ext>
    </p:extLst>
  </p:cSld>
  <p:clrMapOvr>
    <a:masterClrMapping/>
  </p:clrMapOvr>
  <p:transition spd="slow">
    <p:randomBar dir="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00364" y="620688"/>
            <a:ext cx="5715040" cy="5040560"/>
          </a:xfrm>
        </p:spPr>
        <p:txBody>
          <a:bodyPr>
            <a:normAutofit/>
          </a:bodyPr>
          <a:lstStyle/>
          <a:p>
            <a:pPr algn="ctr"/>
            <a:r>
              <a:rPr lang="pl-PL" b="1" dirty="0" smtClean="0">
                <a:solidFill>
                  <a:schemeClr val="tx1"/>
                </a:solidFill>
                <a:latin typeface="Constantia" panose="02030602050306030303" pitchFamily="18" charset="0"/>
              </a:rPr>
              <a:t>Wybory Przewodniczącego Rady Gminy</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(18.11.2002 r.)</a:t>
            </a: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r>
              <a:rPr lang="pl-PL" sz="1600" b="1" dirty="0" smtClean="0">
                <a:solidFill>
                  <a:schemeClr val="tx1"/>
                </a:solidFill>
                <a:latin typeface="Constantia" pitchFamily="18" charset="0"/>
              </a:rPr>
              <a:t>Kandydaci i wyniki głosowania:</a:t>
            </a:r>
          </a:p>
          <a:p>
            <a:pPr marL="342900" indent="-342900" algn="l">
              <a:buFont typeface="+mj-lt"/>
              <a:buAutoNum type="arabicParenR"/>
            </a:pPr>
            <a:r>
              <a:rPr lang="pl-PL" sz="1600" b="1" dirty="0" err="1" smtClean="0">
                <a:solidFill>
                  <a:schemeClr val="tx1"/>
                </a:solidFill>
                <a:latin typeface="Constantia" pitchFamily="18" charset="0"/>
              </a:rPr>
              <a:t>Chodacki</a:t>
            </a:r>
            <a:r>
              <a:rPr lang="pl-PL" sz="1600" b="1" dirty="0" smtClean="0">
                <a:solidFill>
                  <a:schemeClr val="tx1"/>
                </a:solidFill>
                <a:latin typeface="Constantia" pitchFamily="18" charset="0"/>
              </a:rPr>
              <a:t> Jan		- 6 głosów</a:t>
            </a:r>
          </a:p>
          <a:p>
            <a:pPr marL="342900" indent="-342900" algn="l">
              <a:buFont typeface="+mj-lt"/>
              <a:buAutoNum type="arabicParenR"/>
            </a:pPr>
            <a:r>
              <a:rPr lang="pl-PL" sz="1600" b="1" dirty="0" smtClean="0">
                <a:solidFill>
                  <a:schemeClr val="tx1"/>
                </a:solidFill>
                <a:latin typeface="Constantia" pitchFamily="18" charset="0"/>
              </a:rPr>
              <a:t>Krystian Zbigniew	- 9 głosów	</a:t>
            </a: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Przewodniczący</a:t>
            </a:r>
          </a:p>
          <a:p>
            <a:pPr algn="ctr"/>
            <a:r>
              <a:rPr lang="pl-PL" b="1" dirty="0" smtClean="0">
                <a:solidFill>
                  <a:schemeClr val="tx1"/>
                </a:solidFill>
                <a:latin typeface="Constantia" panose="02030602050306030303" pitchFamily="18" charset="0"/>
              </a:rPr>
              <a:t>Rady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Zbigniew Krystian</a:t>
            </a:r>
          </a:p>
          <a:p>
            <a:pPr algn="ctr"/>
            <a:r>
              <a:rPr lang="pl-PL" b="1" dirty="0" smtClean="0">
                <a:solidFill>
                  <a:schemeClr val="tx1"/>
                </a:solidFill>
                <a:latin typeface="Constantia" panose="02030602050306030303" pitchFamily="18" charset="0"/>
              </a:rPr>
              <a:t>2002 - 2006</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krystian.JPG"/>
          <p:cNvPicPr>
            <a:picLocks noChangeAspect="1"/>
          </p:cNvPicPr>
          <p:nvPr/>
        </p:nvPicPr>
        <p:blipFill>
          <a:blip r:embed="rId2" cstate="print"/>
          <a:stretch>
            <a:fillRect/>
          </a:stretch>
        </p:blipFill>
        <p:spPr>
          <a:xfrm>
            <a:off x="4429124" y="1643050"/>
            <a:ext cx="2714644" cy="2804015"/>
          </a:xfrm>
          <a:prstGeom prst="rect">
            <a:avLst/>
          </a:prstGeom>
        </p:spPr>
      </p:pic>
    </p:spTree>
    <p:extLst>
      <p:ext uri="{BB962C8B-B14F-4D97-AF65-F5344CB8AC3E}">
        <p14:creationId xmlns:p14="http://schemas.microsoft.com/office/powerpoint/2010/main" xmlns="" val="935399774"/>
      </p:ext>
    </p:extLst>
  </p:cSld>
  <p:clrMapOvr>
    <a:masterClrMapping/>
  </p:clrMapOvr>
  <p:transition spd="slow">
    <p:randomBar dir="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714612" y="214290"/>
            <a:ext cx="6429388" cy="6429420"/>
          </a:xfrm>
        </p:spPr>
        <p:txBody>
          <a:bodyPr>
            <a:normAutofit/>
          </a:bodyPr>
          <a:lstStyle/>
          <a:p>
            <a:pPr algn="just"/>
            <a:endParaRPr lang="pl-PL" sz="2000" dirty="0" smtClean="0">
              <a:solidFill>
                <a:schemeClr val="tx1"/>
              </a:solidFill>
              <a:effectLst>
                <a:outerShdw blurRad="38100" dist="38100" dir="2700000" algn="tl">
                  <a:srgbClr val="000000">
                    <a:alpha val="43137"/>
                  </a:srgbClr>
                </a:outerShdw>
              </a:effectLst>
              <a:latin typeface="Constantia" pitchFamily="18" charset="0"/>
            </a:endParaRPr>
          </a:p>
          <a:p>
            <a:pPr algn="just"/>
            <a:r>
              <a:rPr lang="pl-PL" sz="2000" dirty="0" smtClean="0">
                <a:solidFill>
                  <a:schemeClr val="tx1"/>
                </a:solidFill>
                <a:effectLst>
                  <a:outerShdw blurRad="38100" dist="38100" dir="2700000" algn="tl">
                    <a:srgbClr val="000000">
                      <a:alpha val="43137"/>
                    </a:srgbClr>
                  </a:outerShdw>
                </a:effectLst>
                <a:latin typeface="Constantia" pitchFamily="18" charset="0"/>
              </a:rPr>
              <a:t>	</a:t>
            </a:r>
            <a:r>
              <a:rPr lang="pl-PL" sz="1800" b="1" dirty="0" smtClean="0">
                <a:solidFill>
                  <a:schemeClr val="tx1"/>
                </a:solidFill>
                <a:latin typeface="Constantia" pitchFamily="18" charset="0"/>
              </a:rPr>
              <a:t>Ustawą z dnia 20 czerwca 2002 r. o bezpośrednim wyborze wójta, burmistrza i prezydenta miasta wprowadzono nowe zasady przeprowadzania wyboru organów wykonawczych. </a:t>
            </a:r>
          </a:p>
          <a:p>
            <a:pPr algn="just"/>
            <a:r>
              <a:rPr lang="pl-PL" sz="1800" b="1" dirty="0" smtClean="0">
                <a:solidFill>
                  <a:schemeClr val="tx1"/>
                </a:solidFill>
                <a:latin typeface="Constantia" pitchFamily="18" charset="0"/>
              </a:rPr>
              <a:t>	Do 2002 r. wójt wyłaniany był przez radnych na sesji Rady Gminy, natomiast po wprowadzeniu zmian wybierany jest przez mieszkańców gminy. 8 listopada 2002 roku odbyły się pierwsze wybory samorządowe, podczas których Wójt Gminy został wybrany przez mieszkańców w wyborach powszechnych, równych, bezpośrednich, w głosowaniu tajnym.</a:t>
            </a:r>
          </a:p>
          <a:p>
            <a:pPr algn="just"/>
            <a:r>
              <a:rPr lang="pl-PL" sz="1800" b="1" dirty="0" smtClean="0">
                <a:solidFill>
                  <a:schemeClr val="tx1"/>
                </a:solidFill>
                <a:latin typeface="Constantia" pitchFamily="18" charset="0"/>
              </a:rPr>
              <a:t>	Również od roku 2002 zmieniła się liczba wybieranych radnych. Zgodnie z wprowadzonymi przepisami w skład Rady w gminach do 20 000 mieszkańców wchodzi 15 radnych. Wcześniej w naszej gminie zgodnie z przepisami (do 10 000 mieszkańców) wybierano 20 radnych.</a:t>
            </a:r>
          </a:p>
          <a:p>
            <a:pPr algn="just"/>
            <a:r>
              <a:rPr lang="pl-PL" sz="1800" b="1" dirty="0" smtClean="0">
                <a:solidFill>
                  <a:schemeClr val="tx1"/>
                </a:solidFill>
                <a:latin typeface="Constantia" pitchFamily="18" charset="0"/>
              </a:rPr>
              <a:t>	Obecnie wszelkie kwestie związane z wszystkimi wyborami reguluje Kodeks Wyborczy z 2001 roku.</a:t>
            </a:r>
          </a:p>
          <a:p>
            <a:pPr algn="just"/>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935399774"/>
      </p:ext>
    </p:extLst>
  </p:cSld>
  <p:clrMapOvr>
    <a:masterClrMapping/>
  </p:clrMapOvr>
  <p:transition spd="slow">
    <p:randomBar dir="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71802" y="620688"/>
            <a:ext cx="5643602" cy="5040560"/>
          </a:xfrm>
        </p:spPr>
        <p:txBody>
          <a:bodyPr>
            <a:normAutofit/>
          </a:bodyPr>
          <a:lstStyle/>
          <a:p>
            <a:pPr algn="ctr"/>
            <a:r>
              <a:rPr lang="pl-PL" b="1" dirty="0" smtClean="0">
                <a:solidFill>
                  <a:schemeClr val="tx1"/>
                </a:solidFill>
                <a:latin typeface="Constantia" panose="02030602050306030303" pitchFamily="18" charset="0"/>
              </a:rPr>
              <a:t>Wybory Wójta Gminy Spytkowice</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(27.10.2002 r. – wybory bezpośrednie)</a:t>
            </a:r>
          </a:p>
          <a:p>
            <a:pPr algn="ctr"/>
            <a:endParaRPr lang="pl-PL" b="1" dirty="0" smtClean="0">
              <a:solidFill>
                <a:schemeClr val="tx1"/>
              </a:solidFill>
            </a:endParaRPr>
          </a:p>
          <a:p>
            <a:pPr algn="ctr"/>
            <a:endParaRPr lang="pl-PL" b="1" dirty="0" smtClean="0">
              <a:solidFill>
                <a:schemeClr val="tx1"/>
              </a:solidFill>
            </a:endParaRPr>
          </a:p>
          <a:p>
            <a:pPr algn="l"/>
            <a:r>
              <a:rPr lang="pl-PL" sz="1600" b="1" dirty="0" smtClean="0">
                <a:solidFill>
                  <a:schemeClr val="tx1"/>
                </a:solidFill>
                <a:latin typeface="Constantia" pitchFamily="18" charset="0"/>
              </a:rPr>
              <a:t>Kandydaci i wyniki głosowania:</a:t>
            </a:r>
          </a:p>
          <a:p>
            <a:pPr marL="457200" indent="-457200" algn="l">
              <a:buFont typeface="+mj-lt"/>
              <a:buAutoNum type="arabicParenR"/>
            </a:pPr>
            <a:r>
              <a:rPr lang="pl-PL" sz="1600" b="1" dirty="0" smtClean="0">
                <a:solidFill>
                  <a:schemeClr val="tx1"/>
                </a:solidFill>
                <a:latin typeface="Constantia" pitchFamily="18" charset="0"/>
              </a:rPr>
              <a:t>Molenda Łucja	- 1287 głosów (36,76%)</a:t>
            </a:r>
          </a:p>
          <a:p>
            <a:pPr marL="457200" indent="-457200" algn="l">
              <a:buFont typeface="+mj-lt"/>
              <a:buAutoNum type="arabicParenR"/>
            </a:pPr>
            <a:r>
              <a:rPr lang="pl-PL" sz="1600" b="1" dirty="0" smtClean="0">
                <a:solidFill>
                  <a:schemeClr val="tx1"/>
                </a:solidFill>
                <a:latin typeface="Constantia" pitchFamily="18" charset="0"/>
              </a:rPr>
              <a:t>Szewczyk Zenon	- 1628 głosów (46,50%)</a:t>
            </a:r>
          </a:p>
          <a:p>
            <a:pPr marL="457200" indent="-457200" algn="l">
              <a:buFont typeface="+mj-lt"/>
              <a:buAutoNum type="arabicParenR"/>
            </a:pPr>
            <a:r>
              <a:rPr lang="pl-PL" sz="1600" b="1" dirty="0" smtClean="0">
                <a:solidFill>
                  <a:schemeClr val="tx1"/>
                </a:solidFill>
                <a:latin typeface="Constantia" pitchFamily="18" charset="0"/>
              </a:rPr>
              <a:t>Sztaba Michał		- 586 głosów (16,74%)</a:t>
            </a:r>
          </a:p>
          <a:p>
            <a:pPr marL="457200" indent="-457200" algn="l"/>
            <a:endParaRPr lang="pl-PL" sz="1600" b="1" dirty="0" smtClean="0">
              <a:solidFill>
                <a:schemeClr val="tx1"/>
              </a:solidFill>
              <a:latin typeface="Constantia" pitchFamily="18" charset="0"/>
            </a:endParaRPr>
          </a:p>
          <a:p>
            <a:pPr marL="457200" indent="-457200" algn="l"/>
            <a:r>
              <a:rPr lang="pl-PL" sz="1600" b="1" dirty="0" smtClean="0">
                <a:solidFill>
                  <a:schemeClr val="tx1"/>
                </a:solidFill>
                <a:latin typeface="Constantia" pitchFamily="18" charset="0"/>
              </a:rPr>
              <a:t>II tura wyborów (10.11.2002 r.):</a:t>
            </a:r>
          </a:p>
          <a:p>
            <a:pPr marL="457200" indent="-457200" algn="l">
              <a:buFont typeface="+mj-lt"/>
              <a:buAutoNum type="arabicParenR"/>
            </a:pPr>
            <a:r>
              <a:rPr lang="pl-PL" sz="1600" b="1" dirty="0" smtClean="0">
                <a:solidFill>
                  <a:schemeClr val="tx1"/>
                </a:solidFill>
                <a:latin typeface="Constantia" pitchFamily="18" charset="0"/>
              </a:rPr>
              <a:t>Molenda Łucja	- 1897 głosów (52,83%)</a:t>
            </a:r>
          </a:p>
          <a:p>
            <a:pPr marL="457200" indent="-457200" algn="l">
              <a:buFont typeface="+mj-lt"/>
              <a:buAutoNum type="arabicParenR"/>
            </a:pPr>
            <a:r>
              <a:rPr lang="pl-PL" sz="1600" b="1" dirty="0" smtClean="0">
                <a:solidFill>
                  <a:schemeClr val="tx1"/>
                </a:solidFill>
                <a:latin typeface="Constantia" pitchFamily="18" charset="0"/>
              </a:rPr>
              <a:t>Szewczyk Zenon	- 1694 głosów (47,17%)</a:t>
            </a: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graphicFrame>
        <p:nvGraphicFramePr>
          <p:cNvPr id="4" name="Tabela 3"/>
          <p:cNvGraphicFramePr>
            <a:graphicFrameLocks noGrp="1"/>
          </p:cNvGraphicFramePr>
          <p:nvPr/>
        </p:nvGraphicFramePr>
        <p:xfrm>
          <a:off x="3500430" y="3143248"/>
          <a:ext cx="1428760" cy="285752"/>
        </p:xfrm>
        <a:graphic>
          <a:graphicData uri="http://schemas.openxmlformats.org/drawingml/2006/table">
            <a:tbl>
              <a:tblPr/>
              <a:tblGrid>
                <a:gridCol w="1428760"/>
              </a:tblGrid>
              <a:tr h="285752">
                <a:tc>
                  <a:txBody>
                    <a:bodyPr/>
                    <a:lstStyle/>
                    <a:p>
                      <a:endParaRPr lang="pl-PL" sz="12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Wójt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Łucja Molenda</a:t>
            </a:r>
          </a:p>
          <a:p>
            <a:pPr algn="ctr"/>
            <a:r>
              <a:rPr lang="pl-PL" b="1" dirty="0" smtClean="0">
                <a:solidFill>
                  <a:schemeClr val="tx1"/>
                </a:solidFill>
                <a:latin typeface="Constantia" panose="02030602050306030303" pitchFamily="18" charset="0"/>
              </a:rPr>
              <a:t>2002 – 2006</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41687" y="1340768"/>
            <a:ext cx="3810000" cy="2762250"/>
          </a:xfrm>
          <a:prstGeom prst="rect">
            <a:avLst/>
          </a:prstGeom>
        </p:spPr>
      </p:pic>
    </p:spTree>
    <p:extLst>
      <p:ext uri="{BB962C8B-B14F-4D97-AF65-F5344CB8AC3E}">
        <p14:creationId xmlns:p14="http://schemas.microsoft.com/office/powerpoint/2010/main" xmlns="" val="1469277603"/>
      </p:ext>
    </p:extLst>
  </p:cSld>
  <p:clrMapOvr>
    <a:masterClrMapping/>
  </p:clrMapOvr>
  <p:transition spd="slow">
    <p:randomBar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Sołtysi wsi</a:t>
            </a:r>
          </a:p>
          <a:p>
            <a:pPr algn="ctr"/>
            <a:r>
              <a:rPr lang="pl-PL" sz="1600" b="1" dirty="0" smtClean="0">
                <a:solidFill>
                  <a:schemeClr val="tx1"/>
                </a:solidFill>
                <a:latin typeface="Constantia" panose="02030602050306030303" pitchFamily="18" charset="0"/>
              </a:rPr>
              <a:t>23.03.2003 – 28.04.2007</a:t>
            </a:r>
          </a:p>
          <a:p>
            <a:pPr algn="ctr"/>
            <a:r>
              <a:rPr lang="pl-PL" sz="1600" b="1" dirty="0" smtClean="0">
                <a:solidFill>
                  <a:schemeClr val="tx1"/>
                </a:solidFill>
                <a:latin typeface="Constantia" panose="02030602050306030303" pitchFamily="18" charset="0"/>
              </a:rPr>
              <a:t>(wybrani na Zebraniach Wiejskich)</a:t>
            </a: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bachowice.png"/>
          <p:cNvPicPr>
            <a:picLocks noChangeAspect="1"/>
          </p:cNvPicPr>
          <p:nvPr/>
        </p:nvPicPr>
        <p:blipFill>
          <a:blip r:embed="rId2" cstate="print"/>
          <a:stretch>
            <a:fillRect/>
          </a:stretch>
        </p:blipFill>
        <p:spPr>
          <a:xfrm>
            <a:off x="5572132" y="1857364"/>
            <a:ext cx="555766" cy="622246"/>
          </a:xfrm>
          <a:prstGeom prst="rect">
            <a:avLst/>
          </a:prstGeom>
        </p:spPr>
      </p:pic>
      <p:pic>
        <p:nvPicPr>
          <p:cNvPr id="5" name="Obraz 4" descr="lipowa.png"/>
          <p:cNvPicPr>
            <a:picLocks noChangeAspect="1"/>
          </p:cNvPicPr>
          <p:nvPr/>
        </p:nvPicPr>
        <p:blipFill>
          <a:blip r:embed="rId3" cstate="print"/>
          <a:stretch>
            <a:fillRect/>
          </a:stretch>
        </p:blipFill>
        <p:spPr>
          <a:xfrm>
            <a:off x="8143900" y="1857364"/>
            <a:ext cx="577774" cy="636231"/>
          </a:xfrm>
          <a:prstGeom prst="rect">
            <a:avLst/>
          </a:prstGeom>
        </p:spPr>
      </p:pic>
      <p:pic>
        <p:nvPicPr>
          <p:cNvPr id="6" name="Obraz 5" descr="miejsce.png"/>
          <p:cNvPicPr>
            <a:picLocks noChangeAspect="1"/>
          </p:cNvPicPr>
          <p:nvPr/>
        </p:nvPicPr>
        <p:blipFill>
          <a:blip r:embed="rId4" cstate="print"/>
          <a:stretch>
            <a:fillRect/>
          </a:stretch>
        </p:blipFill>
        <p:spPr>
          <a:xfrm>
            <a:off x="6858016" y="1857364"/>
            <a:ext cx="577774" cy="636464"/>
          </a:xfrm>
          <a:prstGeom prst="rect">
            <a:avLst/>
          </a:prstGeom>
        </p:spPr>
      </p:pic>
      <p:pic>
        <p:nvPicPr>
          <p:cNvPr id="8" name="Obraz 7" descr="ryczow.png"/>
          <p:cNvPicPr>
            <a:picLocks noChangeAspect="1"/>
          </p:cNvPicPr>
          <p:nvPr/>
        </p:nvPicPr>
        <p:blipFill>
          <a:blip r:embed="rId5" cstate="print"/>
          <a:stretch>
            <a:fillRect/>
          </a:stretch>
        </p:blipFill>
        <p:spPr>
          <a:xfrm>
            <a:off x="4286248" y="1857364"/>
            <a:ext cx="596719" cy="654582"/>
          </a:xfrm>
          <a:prstGeom prst="rect">
            <a:avLst/>
          </a:prstGeom>
        </p:spPr>
      </p:pic>
      <p:pic>
        <p:nvPicPr>
          <p:cNvPr id="9" name="Obraz 8" descr="spytkowice.png"/>
          <p:cNvPicPr>
            <a:picLocks noChangeAspect="1"/>
          </p:cNvPicPr>
          <p:nvPr/>
        </p:nvPicPr>
        <p:blipFill>
          <a:blip r:embed="rId6" cstate="print"/>
          <a:stretch>
            <a:fillRect/>
          </a:stretch>
        </p:blipFill>
        <p:spPr>
          <a:xfrm>
            <a:off x="3000364" y="1857364"/>
            <a:ext cx="596144" cy="652032"/>
          </a:xfrm>
          <a:prstGeom prst="rect">
            <a:avLst/>
          </a:prstGeom>
        </p:spPr>
      </p:pic>
      <p:graphicFrame>
        <p:nvGraphicFramePr>
          <p:cNvPr id="10" name="Tabela 9"/>
          <p:cNvGraphicFramePr>
            <a:graphicFrameLocks noGrp="1"/>
          </p:cNvGraphicFramePr>
          <p:nvPr/>
        </p:nvGraphicFramePr>
        <p:xfrm>
          <a:off x="1928794" y="2643182"/>
          <a:ext cx="7072363" cy="1040133"/>
        </p:xfrm>
        <a:graphic>
          <a:graphicData uri="http://schemas.openxmlformats.org/drawingml/2006/table">
            <a:tbl>
              <a:tblPr firstRow="1" bandRow="1">
                <a:tableStyleId>{284E427A-3D55-4303-BF80-6455036E1DE7}</a:tableStyleId>
              </a:tblPr>
              <a:tblGrid>
                <a:gridCol w="714381"/>
                <a:gridCol w="1285884"/>
                <a:gridCol w="1214446"/>
                <a:gridCol w="1366249"/>
                <a:gridCol w="1285884"/>
                <a:gridCol w="1205519"/>
              </a:tblGrid>
              <a:tr h="400053">
                <a:tc>
                  <a:txBody>
                    <a:bodyPr/>
                    <a:lstStyle/>
                    <a:p>
                      <a:endParaRPr lang="pl-PL" sz="1200" dirty="0"/>
                    </a:p>
                  </a:txBody>
                  <a:tcPr/>
                </a:tc>
                <a:tc>
                  <a:txBody>
                    <a:bodyPr/>
                    <a:lstStyle/>
                    <a:p>
                      <a:pPr lvl="0" algn="ctr"/>
                      <a:r>
                        <a:rPr lang="pl-PL" sz="1250" dirty="0" smtClean="0">
                          <a:latin typeface="Constantia" pitchFamily="18" charset="0"/>
                        </a:rPr>
                        <a:t>Spytkowice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Ryczów</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Bachowice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Miejsce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Lipowa</a:t>
                      </a:r>
                      <a:endParaRPr lang="pl-PL" sz="1250" dirty="0">
                        <a:solidFill>
                          <a:schemeClr val="tx1"/>
                        </a:solidFill>
                        <a:latin typeface="Constantia" pitchFamily="18" charset="0"/>
                      </a:endParaRPr>
                    </a:p>
                  </a:txBody>
                  <a:tcPr/>
                </a:tc>
              </a:tr>
              <a:tr h="400053">
                <a:tc>
                  <a:txBody>
                    <a:bodyPr/>
                    <a:lstStyle/>
                    <a:p>
                      <a:pPr algn="ctr"/>
                      <a:r>
                        <a:rPr lang="pl-PL" sz="1600" b="1" dirty="0" smtClean="0">
                          <a:latin typeface="Constantia" pitchFamily="18" charset="0"/>
                        </a:rPr>
                        <a:t>2003</a:t>
                      </a:r>
                    </a:p>
                    <a:p>
                      <a:pPr algn="ctr"/>
                      <a:r>
                        <a:rPr lang="pl-PL" sz="1600" b="1" dirty="0" smtClean="0">
                          <a:solidFill>
                            <a:schemeClr val="tx1"/>
                          </a:solidFill>
                          <a:latin typeface="Constantia" pitchFamily="18" charset="0"/>
                        </a:rPr>
                        <a:t>-2007</a:t>
                      </a:r>
                      <a:endParaRPr lang="pl-PL" sz="1600" b="1" dirty="0">
                        <a:solidFill>
                          <a:schemeClr val="tx1"/>
                        </a:solidFill>
                        <a:latin typeface="Constantia" pitchFamily="18" charset="0"/>
                      </a:endParaRPr>
                    </a:p>
                  </a:txBody>
                  <a:tcPr/>
                </a:tc>
                <a:tc>
                  <a:txBody>
                    <a:bodyPr/>
                    <a:lstStyle/>
                    <a:p>
                      <a:pPr lvl="0" algn="ctr"/>
                      <a:r>
                        <a:rPr lang="pl-PL" sz="1200" dirty="0" smtClean="0">
                          <a:latin typeface="Constantia" pitchFamily="18" charset="0"/>
                        </a:rPr>
                        <a:t>Stefan Szymocha</a:t>
                      </a:r>
                      <a:endParaRPr lang="pl-PL" sz="1200" dirty="0">
                        <a:latin typeface="Constantia" pitchFamily="18" charset="0"/>
                      </a:endParaRPr>
                    </a:p>
                  </a:txBody>
                  <a:tcPr/>
                </a:tc>
                <a:tc>
                  <a:txBody>
                    <a:bodyPr/>
                    <a:lstStyle/>
                    <a:p>
                      <a:pPr lvl="0" algn="ctr"/>
                      <a:r>
                        <a:rPr lang="pl-PL" sz="1200" baseline="0" dirty="0" smtClean="0">
                          <a:latin typeface="Constantia" pitchFamily="18" charset="0"/>
                        </a:rPr>
                        <a:t>Marian Ryba</a:t>
                      </a:r>
                    </a:p>
                    <a:p>
                      <a:pPr lvl="0" algn="ctr"/>
                      <a:endParaRPr lang="pl-PL" sz="1200" dirty="0" smtClean="0">
                        <a:latin typeface="Constantia" pitchFamily="18" charset="0"/>
                      </a:endParaRPr>
                    </a:p>
                    <a:p>
                      <a:pPr lvl="0" algn="ctr"/>
                      <a:endParaRPr lang="pl-PL" sz="1200" dirty="0">
                        <a:latin typeface="Constantia"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dirty="0" smtClean="0">
                          <a:latin typeface="Constantia" pitchFamily="18" charset="0"/>
                        </a:rPr>
                        <a:t>Marian Szewczyk</a:t>
                      </a:r>
                    </a:p>
                    <a:p>
                      <a:pPr lvl="0" algn="ctr"/>
                      <a:endParaRPr lang="pl-PL" sz="1200" dirty="0">
                        <a:latin typeface="Constantia" pitchFamily="18" charset="0"/>
                      </a:endParaRPr>
                    </a:p>
                  </a:txBody>
                  <a:tcPr/>
                </a:tc>
                <a:tc>
                  <a:txBody>
                    <a:bodyPr/>
                    <a:lstStyle/>
                    <a:p>
                      <a:pPr lvl="0" algn="ctr"/>
                      <a:r>
                        <a:rPr lang="pl-PL" sz="1200" dirty="0" smtClean="0">
                          <a:latin typeface="Constantia" pitchFamily="18" charset="0"/>
                        </a:rPr>
                        <a:t>Grażyna Stańczyk</a:t>
                      </a:r>
                    </a:p>
                    <a:p>
                      <a:pPr lvl="0" algn="ctr"/>
                      <a:r>
                        <a:rPr lang="pl-PL" sz="1000" dirty="0" smtClean="0">
                          <a:latin typeface="Constantia" pitchFamily="18" charset="0"/>
                        </a:rPr>
                        <a:t>(od 9.03.2003)</a:t>
                      </a:r>
                    </a:p>
                  </a:txBody>
                  <a:tcPr/>
                </a:tc>
                <a:tc>
                  <a:txBody>
                    <a:bodyPr/>
                    <a:lstStyle/>
                    <a:p>
                      <a:pPr lvl="0" algn="ctr"/>
                      <a:r>
                        <a:rPr lang="pl-PL" sz="1200" dirty="0" smtClean="0">
                          <a:latin typeface="Constantia" pitchFamily="18" charset="0"/>
                        </a:rPr>
                        <a:t>Stefan Gierek</a:t>
                      </a:r>
                    </a:p>
                  </a:txBody>
                  <a:tcPr/>
                </a:tc>
              </a:tr>
            </a:tbl>
          </a:graphicData>
        </a:graphic>
      </p:graphicFrame>
    </p:spTree>
    <p:extLst>
      <p:ext uri="{BB962C8B-B14F-4D97-AF65-F5344CB8AC3E}">
        <p14:creationId xmlns:p14="http://schemas.microsoft.com/office/powerpoint/2010/main" xmlns="" val="344573540"/>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7" name="Obraz 6" descr="kulesza.jpg"/>
          <p:cNvPicPr>
            <a:picLocks noChangeAspect="1"/>
          </p:cNvPicPr>
          <p:nvPr/>
        </p:nvPicPr>
        <p:blipFill>
          <a:blip r:embed="rId2"/>
          <a:stretch>
            <a:fillRect/>
          </a:stretch>
        </p:blipFill>
        <p:spPr>
          <a:xfrm>
            <a:off x="611560" y="2780928"/>
            <a:ext cx="3456384" cy="2500117"/>
          </a:xfrm>
          <a:prstGeom prst="rect">
            <a:avLst/>
          </a:prstGeom>
        </p:spPr>
      </p:pic>
      <p:sp>
        <p:nvSpPr>
          <p:cNvPr id="4" name="Tytuł 3"/>
          <p:cNvSpPr>
            <a:spLocks noGrp="1"/>
          </p:cNvSpPr>
          <p:nvPr>
            <p:ph type="ctrTitle"/>
          </p:nvPr>
        </p:nvSpPr>
        <p:spPr>
          <a:xfrm>
            <a:off x="500034" y="5143512"/>
            <a:ext cx="8062912" cy="1470025"/>
          </a:xfrm>
        </p:spPr>
        <p:txBody>
          <a:bodyPr/>
          <a:lstStyle/>
          <a:p>
            <a:endParaRPr lang="pl-PL" dirty="0"/>
          </a:p>
        </p:txBody>
      </p:sp>
      <p:sp>
        <p:nvSpPr>
          <p:cNvPr id="6" name="Prostokąt 5"/>
          <p:cNvSpPr/>
          <p:nvPr/>
        </p:nvSpPr>
        <p:spPr>
          <a:xfrm>
            <a:off x="2285984" y="785794"/>
            <a:ext cx="4643470" cy="5715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5" name="Podtytuł 4"/>
          <p:cNvSpPr>
            <a:spLocks noGrp="1"/>
          </p:cNvSpPr>
          <p:nvPr>
            <p:ph type="subTitle" idx="1"/>
          </p:nvPr>
        </p:nvSpPr>
        <p:spPr>
          <a:xfrm>
            <a:off x="500034" y="733300"/>
            <a:ext cx="8246446" cy="5072098"/>
          </a:xfrm>
        </p:spPr>
        <p:txBody>
          <a:bodyPr>
            <a:normAutofit/>
          </a:bodyPr>
          <a:lstStyle/>
          <a:p>
            <a:pPr algn="ctr"/>
            <a:r>
              <a:rPr lang="pl-PL" sz="3600" b="1" dirty="0" smtClean="0">
                <a:ln w="1905"/>
                <a:solidFill>
                  <a:srgbClr val="FF0000"/>
                </a:solidFill>
                <a:effectLst>
                  <a:outerShdw blurRad="38100" dist="38100" dir="2700000" algn="tl">
                    <a:srgbClr val="000000">
                      <a:alpha val="43137"/>
                    </a:srgbClr>
                  </a:outerShdw>
                </a:effectLst>
                <a:latin typeface="Constantia" pitchFamily="18" charset="0"/>
              </a:rPr>
              <a:t>Prof. Michał Kulesza</a:t>
            </a:r>
          </a:p>
          <a:p>
            <a:pPr algn="l"/>
            <a:endParaRPr lang="pl-PL" sz="1400" b="1" dirty="0" smtClean="0">
              <a:solidFill>
                <a:schemeClr val="bg1"/>
              </a:solidFill>
              <a:latin typeface="Constantia" pitchFamily="18" charset="0"/>
            </a:endParaRPr>
          </a:p>
          <a:p>
            <a:pPr algn="just"/>
            <a:r>
              <a:rPr lang="pl-PL" sz="1300" b="1" dirty="0" smtClean="0">
                <a:ln w="1905"/>
                <a:solidFill>
                  <a:schemeClr val="bg1"/>
                </a:solidFill>
                <a:effectLst>
                  <a:innerShdw blurRad="69850" dist="43180" dir="5400000">
                    <a:srgbClr val="000000">
                      <a:alpha val="65000"/>
                    </a:srgbClr>
                  </a:innerShdw>
                </a:effectLst>
                <a:latin typeface="Constantia" pitchFamily="18" charset="0"/>
              </a:rPr>
              <a:t>Urodził się 15 czerwca 1948 </a:t>
            </a:r>
            <a:r>
              <a:rPr lang="pl-PL" sz="1300" b="1" dirty="0">
                <a:ln w="1905"/>
                <a:solidFill>
                  <a:schemeClr val="bg1"/>
                </a:solidFill>
                <a:effectLst>
                  <a:innerShdw blurRad="69850" dist="43180" dir="5400000">
                    <a:srgbClr val="000000">
                      <a:alpha val="65000"/>
                    </a:srgbClr>
                  </a:innerShdw>
                </a:effectLst>
                <a:latin typeface="Constantia" pitchFamily="18" charset="0"/>
              </a:rPr>
              <a:t>w Łodzi. W 1969 ukończył studia na Wydziale Prawa i Administracji Uniwersytetu Warszawskiego. Od lat 80. uczestniczył w badaniach nad odbudową samorządu terytorialnego. Należał do współzałożycieli Fundacji Rozwoju Demokracji Lokalnej, był jednym </a:t>
            </a:r>
            <a:r>
              <a:rPr lang="pl-PL" sz="1300" b="1" dirty="0" smtClean="0">
                <a:ln w="1905"/>
                <a:solidFill>
                  <a:schemeClr val="bg1"/>
                </a:solidFill>
                <a:effectLst>
                  <a:innerShdw blurRad="69850" dist="43180" dir="5400000">
                    <a:srgbClr val="000000">
                      <a:alpha val="65000"/>
                    </a:srgbClr>
                  </a:innerShdw>
                </a:effectLst>
                <a:latin typeface="Constantia" pitchFamily="18" charset="0"/>
              </a:rPr>
              <a:t/>
            </a:r>
            <a:br>
              <a:rPr lang="pl-PL" sz="1300" b="1" dirty="0" smtClean="0">
                <a:ln w="1905"/>
                <a:solidFill>
                  <a:schemeClr val="bg1"/>
                </a:solidFill>
                <a:effectLst>
                  <a:innerShdw blurRad="69850" dist="43180" dir="5400000">
                    <a:srgbClr val="000000">
                      <a:alpha val="65000"/>
                    </a:srgbClr>
                  </a:innerShdw>
                </a:effectLst>
                <a:latin typeface="Constantia" pitchFamily="18" charset="0"/>
              </a:rPr>
            </a:br>
            <a:r>
              <a:rPr lang="pl-PL" sz="1300" b="1" dirty="0" smtClean="0">
                <a:ln w="1905"/>
                <a:solidFill>
                  <a:schemeClr val="bg1"/>
                </a:solidFill>
                <a:effectLst>
                  <a:innerShdw blurRad="69850" dist="43180" dir="5400000">
                    <a:srgbClr val="000000">
                      <a:alpha val="65000"/>
                    </a:srgbClr>
                  </a:innerShdw>
                </a:effectLst>
                <a:latin typeface="Constantia" pitchFamily="18" charset="0"/>
              </a:rPr>
              <a:t>z </a:t>
            </a:r>
            <a:r>
              <a:rPr lang="pl-PL" sz="1300" b="1" dirty="0">
                <a:ln w="1905"/>
                <a:solidFill>
                  <a:schemeClr val="bg1"/>
                </a:solidFill>
                <a:effectLst>
                  <a:innerShdw blurRad="69850" dist="43180" dir="5400000">
                    <a:srgbClr val="000000">
                      <a:alpha val="65000"/>
                    </a:srgbClr>
                  </a:innerShdw>
                </a:effectLst>
                <a:latin typeface="Constantia" pitchFamily="18" charset="0"/>
              </a:rPr>
              <a:t>twórców reformy samorządu terytorialnego z 1990 i 1998. Wchodził w skład zespołu do spraw samorządu podczas rozmów Okrągłego Stołu w 1989. Uczestniczył w pracach nad reformą samorządową jako pełnomocnik rządu ds. reformy samorządu terytorialnego. W latach 1997–1999 pełnił funkcję </a:t>
            </a:r>
            <a:r>
              <a:rPr lang="pl-PL" sz="1300" b="1" dirty="0" smtClean="0">
                <a:ln w="1905"/>
                <a:solidFill>
                  <a:schemeClr val="bg1"/>
                </a:solidFill>
                <a:effectLst>
                  <a:innerShdw blurRad="69850" dist="43180" dir="5400000">
                    <a:srgbClr val="000000">
                      <a:alpha val="65000"/>
                    </a:srgbClr>
                  </a:innerShdw>
                </a:effectLst>
                <a:latin typeface="Constantia" pitchFamily="18" charset="0"/>
              </a:rPr>
              <a:t>				sekretarza stanu </a:t>
            </a:r>
            <a:r>
              <a:rPr lang="pl-PL" sz="1300" b="1" dirty="0">
                <a:ln w="1905"/>
                <a:solidFill>
                  <a:schemeClr val="bg1"/>
                </a:solidFill>
                <a:effectLst>
                  <a:innerShdw blurRad="69850" dist="43180" dir="5400000">
                    <a:srgbClr val="000000">
                      <a:alpha val="65000"/>
                    </a:srgbClr>
                  </a:innerShdw>
                </a:effectLst>
                <a:latin typeface="Constantia" pitchFamily="18" charset="0"/>
              </a:rPr>
              <a:t>w Kancelarii Prezesa Rady Ministrów. </a:t>
            </a:r>
            <a:r>
              <a:rPr lang="pl-PL" sz="1300" b="1" dirty="0" smtClean="0">
                <a:ln w="1905"/>
                <a:solidFill>
                  <a:schemeClr val="bg1"/>
                </a:solidFill>
                <a:effectLst>
                  <a:innerShdw blurRad="69850" dist="43180" dir="5400000">
                    <a:srgbClr val="000000">
                      <a:alpha val="65000"/>
                    </a:srgbClr>
                  </a:innerShdw>
                </a:effectLst>
                <a:latin typeface="Constantia" pitchFamily="18" charset="0"/>
              </a:rPr>
              <a:t>				W </a:t>
            </a:r>
            <a:r>
              <a:rPr lang="pl-PL" sz="1300" b="1" dirty="0">
                <a:ln w="1905"/>
                <a:solidFill>
                  <a:schemeClr val="bg1"/>
                </a:solidFill>
                <a:effectLst>
                  <a:innerShdw blurRad="69850" dist="43180" dir="5400000">
                    <a:srgbClr val="000000">
                      <a:alpha val="65000"/>
                    </a:srgbClr>
                  </a:innerShdw>
                </a:effectLst>
                <a:latin typeface="Constantia" pitchFamily="18" charset="0"/>
              </a:rPr>
              <a:t>2008 </a:t>
            </a:r>
            <a:r>
              <a:rPr lang="pl-PL" sz="1300" b="1" dirty="0" smtClean="0">
                <a:ln w="1905"/>
                <a:solidFill>
                  <a:schemeClr val="bg1"/>
                </a:solidFill>
                <a:effectLst>
                  <a:innerShdw blurRad="69850" dist="43180" dir="5400000">
                    <a:srgbClr val="000000">
                      <a:alpha val="65000"/>
                    </a:srgbClr>
                  </a:innerShdw>
                </a:effectLst>
                <a:latin typeface="Constantia" pitchFamily="18" charset="0"/>
              </a:rPr>
              <a:t>został </a:t>
            </a:r>
            <a:r>
              <a:rPr lang="pl-PL" sz="1300" b="1" dirty="0">
                <a:ln w="1905"/>
                <a:solidFill>
                  <a:schemeClr val="bg1"/>
                </a:solidFill>
                <a:effectLst>
                  <a:innerShdw blurRad="69850" dist="43180" dir="5400000">
                    <a:srgbClr val="000000">
                      <a:alpha val="65000"/>
                    </a:srgbClr>
                  </a:innerShdw>
                </a:effectLst>
                <a:latin typeface="Constantia" pitchFamily="18" charset="0"/>
              </a:rPr>
              <a:t>społecznym doradcą ministra </a:t>
            </a:r>
            <a:r>
              <a:rPr lang="pl-PL" sz="1300" b="1" dirty="0" smtClean="0">
                <a:ln w="1905"/>
                <a:solidFill>
                  <a:schemeClr val="bg1"/>
                </a:solidFill>
                <a:effectLst>
                  <a:innerShdw blurRad="69850" dist="43180" dir="5400000">
                    <a:srgbClr val="000000">
                      <a:alpha val="65000"/>
                    </a:srgbClr>
                  </a:innerShdw>
                </a:effectLst>
                <a:latin typeface="Constantia" pitchFamily="18" charset="0"/>
              </a:rPr>
              <a:t>spraw</a:t>
            </a:r>
            <a:r>
              <a:rPr lang="pl-PL" sz="1300" b="1" dirty="0">
                <a:ln w="1905"/>
                <a:solidFill>
                  <a:schemeClr val="bg1"/>
                </a:solidFill>
                <a:effectLst>
                  <a:innerShdw blurRad="69850" dist="43180" dir="5400000">
                    <a:srgbClr val="000000">
                      <a:alpha val="65000"/>
                    </a:srgbClr>
                  </a:innerShdw>
                </a:effectLst>
                <a:latin typeface="Constantia" pitchFamily="18" charset="0"/>
              </a:rPr>
              <a:t> </a:t>
            </a:r>
            <a:r>
              <a:rPr lang="pl-PL" sz="1300" b="1" dirty="0" smtClean="0">
                <a:ln w="1905"/>
                <a:solidFill>
                  <a:schemeClr val="bg1"/>
                </a:solidFill>
                <a:effectLst>
                  <a:innerShdw blurRad="69850" dist="43180" dir="5400000">
                    <a:srgbClr val="000000">
                      <a:alpha val="65000"/>
                    </a:srgbClr>
                  </a:innerShdw>
                </a:effectLst>
                <a:latin typeface="Constantia" pitchFamily="18" charset="0"/>
              </a:rPr>
              <a:t>				wewnętrznych </a:t>
            </a:r>
            <a:r>
              <a:rPr lang="pl-PL" sz="1300" b="1" dirty="0">
                <a:ln w="1905"/>
                <a:solidFill>
                  <a:schemeClr val="bg1"/>
                </a:solidFill>
                <a:effectLst>
                  <a:innerShdw blurRad="69850" dist="43180" dir="5400000">
                    <a:srgbClr val="000000">
                      <a:alpha val="65000"/>
                    </a:srgbClr>
                  </a:innerShdw>
                </a:effectLst>
                <a:latin typeface="Constantia" pitchFamily="18" charset="0"/>
              </a:rPr>
              <a:t>i administracji w rządzie Donalda </a:t>
            </a:r>
            <a:r>
              <a:rPr lang="pl-PL" sz="1300" b="1" dirty="0" smtClean="0">
                <a:ln w="1905"/>
                <a:solidFill>
                  <a:schemeClr val="bg1"/>
                </a:solidFill>
                <a:effectLst>
                  <a:innerShdw blurRad="69850" dist="43180" dir="5400000">
                    <a:srgbClr val="000000">
                      <a:alpha val="65000"/>
                    </a:srgbClr>
                  </a:innerShdw>
                </a:effectLst>
                <a:latin typeface="Constantia" pitchFamily="18" charset="0"/>
              </a:rPr>
              <a:t>Tuska. 				W 2010 roku został</a:t>
            </a:r>
            <a:r>
              <a:rPr lang="pl-PL" sz="1300" b="1" dirty="0">
                <a:ln w="1905"/>
                <a:solidFill>
                  <a:schemeClr val="bg1"/>
                </a:solidFill>
                <a:effectLst>
                  <a:innerShdw blurRad="69850" dist="43180" dir="5400000">
                    <a:srgbClr val="000000">
                      <a:alpha val="65000"/>
                    </a:srgbClr>
                  </a:innerShdw>
                </a:effectLst>
                <a:latin typeface="Constantia" pitchFamily="18" charset="0"/>
              </a:rPr>
              <a:t> </a:t>
            </a:r>
            <a:r>
              <a:rPr lang="pl-PL" sz="1300" b="1" dirty="0" smtClean="0">
                <a:ln w="1905"/>
                <a:solidFill>
                  <a:schemeClr val="bg1"/>
                </a:solidFill>
                <a:effectLst>
                  <a:innerShdw blurRad="69850" dist="43180" dir="5400000">
                    <a:srgbClr val="000000">
                      <a:alpha val="65000"/>
                    </a:srgbClr>
                  </a:innerShdw>
                </a:effectLst>
                <a:latin typeface="Constantia" pitchFamily="18" charset="0"/>
              </a:rPr>
              <a:t>powołany </a:t>
            </a:r>
            <a:r>
              <a:rPr lang="pl-PL" sz="1300" b="1" dirty="0">
                <a:ln w="1905"/>
                <a:solidFill>
                  <a:schemeClr val="bg1"/>
                </a:solidFill>
                <a:effectLst>
                  <a:innerShdw blurRad="69850" dist="43180" dir="5400000">
                    <a:srgbClr val="000000">
                      <a:alpha val="65000"/>
                    </a:srgbClr>
                  </a:innerShdw>
                </a:effectLst>
                <a:latin typeface="Constantia" pitchFamily="18" charset="0"/>
              </a:rPr>
              <a:t>na stanowisko </a:t>
            </a:r>
            <a:r>
              <a:rPr lang="pl-PL" sz="1300" b="1" dirty="0" smtClean="0">
                <a:ln w="1905"/>
                <a:solidFill>
                  <a:schemeClr val="bg1"/>
                </a:solidFill>
                <a:effectLst>
                  <a:innerShdw blurRad="69850" dist="43180" dir="5400000">
                    <a:srgbClr val="000000">
                      <a:alpha val="65000"/>
                    </a:srgbClr>
                  </a:innerShdw>
                </a:effectLst>
                <a:latin typeface="Constantia" pitchFamily="18" charset="0"/>
              </a:rPr>
              <a:t>doradcy 				społecznego prezydenta </a:t>
            </a:r>
            <a:r>
              <a:rPr lang="pl-PL" sz="1300" b="1" dirty="0">
                <a:ln w="1905"/>
                <a:solidFill>
                  <a:schemeClr val="bg1"/>
                </a:solidFill>
                <a:effectLst>
                  <a:innerShdw blurRad="69850" dist="43180" dir="5400000">
                    <a:srgbClr val="000000">
                      <a:alpha val="65000"/>
                    </a:srgbClr>
                  </a:innerShdw>
                </a:effectLst>
                <a:latin typeface="Constantia" pitchFamily="18" charset="0"/>
              </a:rPr>
              <a:t>Bronisława Komorowskiego ds. </a:t>
            </a:r>
            <a:r>
              <a:rPr lang="pl-PL" sz="1300" b="1" dirty="0" smtClean="0">
                <a:ln w="1905"/>
                <a:solidFill>
                  <a:schemeClr val="bg1"/>
                </a:solidFill>
                <a:effectLst>
                  <a:innerShdw blurRad="69850" dist="43180" dir="5400000">
                    <a:srgbClr val="000000">
                      <a:alpha val="65000"/>
                    </a:srgbClr>
                  </a:innerShdw>
                </a:effectLst>
                <a:latin typeface="Constantia" pitchFamily="18" charset="0"/>
              </a:rPr>
              <a:t>				samorządu. Odznaczony Krzyżem Kawalerskim Orderu 				Odrodzenia Polski oraz Krzyżem Komandorskim tego 				orderu. Zmarł 13 stycznia 2013 r</a:t>
            </a:r>
            <a:r>
              <a:rPr lang="pl-PL" sz="1300" b="1" dirty="0">
                <a:ln w="1905"/>
                <a:solidFill>
                  <a:schemeClr val="bg1"/>
                </a:solidFill>
                <a:effectLst>
                  <a:innerShdw blurRad="69850" dist="43180" dir="5400000">
                    <a:srgbClr val="000000">
                      <a:alpha val="65000"/>
                    </a:srgbClr>
                  </a:innerShdw>
                </a:effectLst>
                <a:latin typeface="Constantia" pitchFamily="18" charset="0"/>
              </a:rPr>
              <a:t>. Pośmiertnie został </a:t>
            </a:r>
            <a:r>
              <a:rPr lang="pl-PL" sz="1300" b="1" dirty="0" smtClean="0">
                <a:ln w="1905"/>
                <a:solidFill>
                  <a:schemeClr val="bg1"/>
                </a:solidFill>
                <a:effectLst>
                  <a:innerShdw blurRad="69850" dist="43180" dir="5400000">
                    <a:srgbClr val="000000">
                      <a:alpha val="65000"/>
                    </a:srgbClr>
                  </a:innerShdw>
                </a:effectLst>
                <a:latin typeface="Constantia" pitchFamily="18" charset="0"/>
              </a:rPr>
              <a:t>				odznaczony Odznaką Honorową </a:t>
            </a:r>
            <a:r>
              <a:rPr lang="pl-PL" sz="1300" b="1" dirty="0">
                <a:ln w="1905"/>
                <a:solidFill>
                  <a:schemeClr val="bg1"/>
                </a:solidFill>
                <a:effectLst>
                  <a:innerShdw blurRad="69850" dist="43180" dir="5400000">
                    <a:srgbClr val="000000">
                      <a:alpha val="65000"/>
                    </a:srgbClr>
                  </a:innerShdw>
                </a:effectLst>
                <a:latin typeface="Constantia" pitchFamily="18" charset="0"/>
              </a:rPr>
              <a:t>za Zasługi </a:t>
            </a:r>
            <a:r>
              <a:rPr lang="pl-PL" sz="1300" b="1" dirty="0" smtClean="0">
                <a:ln w="1905"/>
                <a:solidFill>
                  <a:schemeClr val="bg1"/>
                </a:solidFill>
                <a:effectLst>
                  <a:innerShdw blurRad="69850" dist="43180" dir="5400000">
                    <a:srgbClr val="000000">
                      <a:alpha val="65000"/>
                    </a:srgbClr>
                  </a:innerShdw>
                </a:effectLst>
                <a:latin typeface="Constantia" pitchFamily="18" charset="0"/>
              </a:rPr>
              <a:t>dla</a:t>
            </a:r>
            <a:br>
              <a:rPr lang="pl-PL" sz="1300" b="1" dirty="0" smtClean="0">
                <a:ln w="1905"/>
                <a:solidFill>
                  <a:schemeClr val="bg1"/>
                </a:solidFill>
                <a:effectLst>
                  <a:innerShdw blurRad="69850" dist="43180" dir="5400000">
                    <a:srgbClr val="000000">
                      <a:alpha val="65000"/>
                    </a:srgbClr>
                  </a:innerShdw>
                </a:effectLst>
                <a:latin typeface="Constantia" pitchFamily="18" charset="0"/>
              </a:rPr>
            </a:br>
            <a:r>
              <a:rPr lang="pl-PL" sz="1300" b="1" dirty="0" smtClean="0">
                <a:ln w="1905"/>
                <a:solidFill>
                  <a:schemeClr val="bg1"/>
                </a:solidFill>
                <a:effectLst>
                  <a:innerShdw blurRad="69850" dist="43180" dir="5400000">
                    <a:srgbClr val="000000">
                      <a:alpha val="65000"/>
                    </a:srgbClr>
                  </a:innerShdw>
                </a:effectLst>
                <a:latin typeface="Constantia" pitchFamily="18" charset="0"/>
              </a:rPr>
              <a:t> 				Samorządu Terytorialnego</a:t>
            </a:r>
            <a:r>
              <a:rPr lang="pl-PL" sz="1300" b="1" dirty="0">
                <a:ln w="1905"/>
                <a:solidFill>
                  <a:schemeClr val="bg1"/>
                </a:solidFill>
                <a:effectLst>
                  <a:innerShdw blurRad="69850" dist="43180" dir="5400000">
                    <a:srgbClr val="000000">
                      <a:alpha val="65000"/>
                    </a:srgbClr>
                  </a:innerShdw>
                </a:effectLst>
                <a:latin typeface="Constantia" pitchFamily="18" charset="0"/>
              </a:rPr>
              <a:t>.</a:t>
            </a:r>
          </a:p>
          <a:p>
            <a:pPr algn="just"/>
            <a:endParaRPr lang="pl-PL" sz="1200" b="1" dirty="0" smtClean="0">
              <a:solidFill>
                <a:schemeClr val="bg1"/>
              </a:solidFill>
              <a:latin typeface="Constantia" pitchFamily="18" charset="0"/>
            </a:endParaRPr>
          </a:p>
          <a:p>
            <a:pPr algn="just"/>
            <a:endParaRPr lang="pl-PL" sz="3600" b="1" dirty="0" smtClean="0">
              <a:solidFill>
                <a:srgbClr val="FF0000"/>
              </a:solidFill>
              <a:effectLst>
                <a:outerShdw blurRad="38100" dist="38100" dir="2700000" algn="tl">
                  <a:srgbClr val="000000">
                    <a:alpha val="43137"/>
                  </a:srgbClr>
                </a:outerShdw>
              </a:effectLst>
              <a:latin typeface="Constantia" pitchFamily="18" charset="0"/>
            </a:endParaRPr>
          </a:p>
          <a:p>
            <a:pPr algn="ctr"/>
            <a:endParaRPr lang="pl-PL" sz="3600" b="1" dirty="0">
              <a:solidFill>
                <a:srgbClr val="FF0000"/>
              </a:solidFill>
              <a:effectLst>
                <a:outerShdw blurRad="38100" dist="38100" dir="2700000" algn="tl">
                  <a:srgbClr val="000000">
                    <a:alpha val="43137"/>
                  </a:srgbClr>
                </a:outerShdw>
              </a:effectLst>
              <a:latin typeface="Constantia" pitchFamily="18" charset="0"/>
            </a:endParaRPr>
          </a:p>
        </p:txBody>
      </p:sp>
      <p:pic>
        <p:nvPicPr>
          <p:cNvPr id="9" name="Picture 4" descr="\\Serwer\sieciowy\brania damian\25lat_black.jpg"/>
          <p:cNvPicPr>
            <a:picLocks noChangeAspect="1" noChangeArrowheads="1"/>
          </p:cNvPicPr>
          <p:nvPr/>
        </p:nvPicPr>
        <p:blipFill>
          <a:blip r:embed="rId3"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Tree>
    <p:extLst>
      <p:ext uri="{BB962C8B-B14F-4D97-AF65-F5344CB8AC3E}">
        <p14:creationId xmlns:p14="http://schemas.microsoft.com/office/powerpoint/2010/main" xmlns="" val="418779563"/>
      </p:ext>
    </p:extLst>
  </p:cSld>
  <p:clrMapOvr>
    <a:masterClrMapping/>
  </p:clrMapOvr>
  <p:transition spd="slow">
    <p:randomBar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714612" y="620688"/>
            <a:ext cx="6215106" cy="5040560"/>
          </a:xfrm>
        </p:spPr>
        <p:txBody>
          <a:bodyPr>
            <a:normAutofit/>
          </a:bodyPr>
          <a:lstStyle/>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r>
              <a:rPr lang="pl-PL" b="1" dirty="0" smtClean="0">
                <a:solidFill>
                  <a:schemeClr val="tx1"/>
                </a:solidFill>
                <a:latin typeface="Constantia" pitchFamily="18" charset="0"/>
              </a:rPr>
              <a:t>Najważniejsze osiągnięcia tej kadencji…</a:t>
            </a: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214290"/>
            <a:ext cx="8786874" cy="6429420"/>
          </a:xfrm>
        </p:spPr>
        <p:txBody>
          <a:bodyPr>
            <a:normAutofit/>
          </a:bodyPr>
          <a:lstStyle/>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Budowa pawilonu sportowego dla LKS Borowik Bachowice</a:t>
            </a: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928662" y="500042"/>
            <a:ext cx="7072362" cy="4977447"/>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214290"/>
            <a:ext cx="8786874" cy="6429420"/>
          </a:xfrm>
        </p:spPr>
        <p:txBody>
          <a:bodyPr>
            <a:normAutofit/>
          </a:bodyPr>
          <a:lstStyle/>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Remont i termomodernizacja budynku Domu Wiejskiego i Szkoły Podstawowej w Miejscu</a:t>
            </a: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1027" name="Picture 3"/>
          <p:cNvPicPr>
            <a:picLocks noChangeAspect="1" noChangeArrowheads="1"/>
          </p:cNvPicPr>
          <p:nvPr/>
        </p:nvPicPr>
        <p:blipFill>
          <a:blip r:embed="rId2"/>
          <a:srcRect/>
          <a:stretch>
            <a:fillRect/>
          </a:stretch>
        </p:blipFill>
        <p:spPr bwMode="auto">
          <a:xfrm>
            <a:off x="1357290" y="642918"/>
            <a:ext cx="6496316" cy="4572032"/>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214290"/>
            <a:ext cx="8786874" cy="6429420"/>
          </a:xfrm>
        </p:spPr>
        <p:txBody>
          <a:bodyPr>
            <a:normAutofit/>
          </a:bodyPr>
          <a:lstStyle/>
          <a:p>
            <a:pPr algn="ctr"/>
            <a:endParaRPr lang="pl-PL"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Przebudowa DK nr 44 w centrum Sołectwa Spytkowice</a:t>
            </a: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1027" name="Picture 3"/>
          <p:cNvPicPr>
            <a:picLocks noChangeAspect="1" noChangeArrowheads="1"/>
          </p:cNvPicPr>
          <p:nvPr/>
        </p:nvPicPr>
        <p:blipFill>
          <a:blip r:embed="rId2"/>
          <a:srcRect/>
          <a:stretch>
            <a:fillRect/>
          </a:stretch>
        </p:blipFill>
        <p:spPr bwMode="auto">
          <a:xfrm>
            <a:off x="785786" y="642918"/>
            <a:ext cx="7612870" cy="5357850"/>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214290"/>
            <a:ext cx="8786874" cy="6429420"/>
          </a:xfrm>
        </p:spPr>
        <p:txBody>
          <a:bodyPr>
            <a:normAutofit/>
          </a:bodyPr>
          <a:lstStyle/>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Utworzenie Zakładu Usług Komunalnych</a:t>
            </a: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zuk.jpg"/>
          <p:cNvPicPr>
            <a:picLocks noChangeAspect="1"/>
          </p:cNvPicPr>
          <p:nvPr/>
        </p:nvPicPr>
        <p:blipFill>
          <a:blip r:embed="rId2"/>
          <a:stretch>
            <a:fillRect/>
          </a:stretch>
        </p:blipFill>
        <p:spPr>
          <a:xfrm>
            <a:off x="714348" y="3071810"/>
            <a:ext cx="3643338" cy="2732504"/>
          </a:xfrm>
          <a:prstGeom prst="rect">
            <a:avLst/>
          </a:prstGeom>
        </p:spPr>
      </p:pic>
      <p:pic>
        <p:nvPicPr>
          <p:cNvPr id="5" name="Obraz 4" descr="zuk logo.JPG"/>
          <p:cNvPicPr>
            <a:picLocks noChangeAspect="1"/>
          </p:cNvPicPr>
          <p:nvPr/>
        </p:nvPicPr>
        <p:blipFill>
          <a:blip r:embed="rId3"/>
          <a:stretch>
            <a:fillRect/>
          </a:stretch>
        </p:blipFill>
        <p:spPr>
          <a:xfrm>
            <a:off x="3214678" y="857232"/>
            <a:ext cx="2752725" cy="1619250"/>
          </a:xfrm>
          <a:prstGeom prst="rect">
            <a:avLst/>
          </a:prstGeom>
        </p:spPr>
      </p:pic>
      <p:pic>
        <p:nvPicPr>
          <p:cNvPr id="6" name="Obraz 5" descr="DSCF9774.JPG"/>
          <p:cNvPicPr>
            <a:picLocks noChangeAspect="1"/>
          </p:cNvPicPr>
          <p:nvPr/>
        </p:nvPicPr>
        <p:blipFill>
          <a:blip r:embed="rId4" cstate="print"/>
          <a:stretch>
            <a:fillRect/>
          </a:stretch>
        </p:blipFill>
        <p:spPr>
          <a:xfrm>
            <a:off x="5143504" y="2571744"/>
            <a:ext cx="2928940" cy="3905253"/>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214290"/>
            <a:ext cx="8786874" cy="6429420"/>
          </a:xfrm>
        </p:spPr>
        <p:txBody>
          <a:bodyPr>
            <a:normAutofit/>
          </a:bodyPr>
          <a:lstStyle/>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Budowa sieci kanalizacji sanitarnej w Spytkowicach – etap I</a:t>
            </a: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kanalizacja.jpg"/>
          <p:cNvPicPr>
            <a:picLocks noChangeAspect="1"/>
          </p:cNvPicPr>
          <p:nvPr/>
        </p:nvPicPr>
        <p:blipFill>
          <a:blip r:embed="rId2"/>
          <a:stretch>
            <a:fillRect/>
          </a:stretch>
        </p:blipFill>
        <p:spPr>
          <a:xfrm>
            <a:off x="3929057" y="3286124"/>
            <a:ext cx="5096777" cy="3214710"/>
          </a:xfrm>
          <a:prstGeom prst="rect">
            <a:avLst/>
          </a:prstGeom>
        </p:spPr>
      </p:pic>
      <p:pic>
        <p:nvPicPr>
          <p:cNvPr id="5" name="Obraz 4" descr="IMG_0578.jpg"/>
          <p:cNvPicPr>
            <a:picLocks noChangeAspect="1"/>
          </p:cNvPicPr>
          <p:nvPr/>
        </p:nvPicPr>
        <p:blipFill>
          <a:blip r:embed="rId3" cstate="print"/>
          <a:stretch>
            <a:fillRect/>
          </a:stretch>
        </p:blipFill>
        <p:spPr>
          <a:xfrm>
            <a:off x="214283" y="928670"/>
            <a:ext cx="3714776" cy="2786083"/>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214290"/>
            <a:ext cx="8786874" cy="6429420"/>
          </a:xfrm>
        </p:spPr>
        <p:txBody>
          <a:bodyPr>
            <a:normAutofit/>
          </a:bodyPr>
          <a:lstStyle/>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Opracowanie Miejscowego Planu Zagospodarowania Przestrzennego</a:t>
            </a: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DSCF9694.JPG"/>
          <p:cNvPicPr>
            <a:picLocks noChangeAspect="1"/>
          </p:cNvPicPr>
          <p:nvPr/>
        </p:nvPicPr>
        <p:blipFill>
          <a:blip r:embed="rId2" cstate="print"/>
          <a:stretch>
            <a:fillRect/>
          </a:stretch>
        </p:blipFill>
        <p:spPr>
          <a:xfrm>
            <a:off x="2643174" y="1071545"/>
            <a:ext cx="3857652" cy="5256051"/>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214290"/>
            <a:ext cx="8786874" cy="6429420"/>
          </a:xfrm>
        </p:spPr>
        <p:txBody>
          <a:bodyPr>
            <a:normAutofit/>
          </a:bodyPr>
          <a:lstStyle/>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Założenie Stowarzyszenia Dolina Karpia</a:t>
            </a: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Picture 3"/>
          <p:cNvPicPr>
            <a:picLocks noChangeAspect="1" noChangeArrowheads="1"/>
          </p:cNvPicPr>
          <p:nvPr/>
        </p:nvPicPr>
        <p:blipFill>
          <a:blip r:embed="rId2" cstate="print"/>
          <a:srcRect/>
          <a:stretch>
            <a:fillRect/>
          </a:stretch>
        </p:blipFill>
        <p:spPr bwMode="auto">
          <a:xfrm>
            <a:off x="714348" y="2143116"/>
            <a:ext cx="2357454" cy="2161894"/>
          </a:xfrm>
          <a:prstGeom prst="rect">
            <a:avLst/>
          </a:prstGeom>
          <a:noFill/>
          <a:ln w="9525">
            <a:noFill/>
            <a:miter lim="800000"/>
            <a:headEnd/>
            <a:tailEnd/>
          </a:ln>
          <a:effectLst/>
        </p:spPr>
      </p:pic>
      <p:pic>
        <p:nvPicPr>
          <p:cNvPr id="5" name="Obraz 4" descr="Dolina karpia 3.JPG"/>
          <p:cNvPicPr>
            <a:picLocks noChangeAspect="1"/>
          </p:cNvPicPr>
          <p:nvPr/>
        </p:nvPicPr>
        <p:blipFill>
          <a:blip r:embed="rId3"/>
          <a:stretch>
            <a:fillRect/>
          </a:stretch>
        </p:blipFill>
        <p:spPr>
          <a:xfrm>
            <a:off x="4357686" y="1142984"/>
            <a:ext cx="3451684" cy="2291918"/>
          </a:xfrm>
          <a:prstGeom prst="rect">
            <a:avLst/>
          </a:prstGeom>
        </p:spPr>
      </p:pic>
      <p:pic>
        <p:nvPicPr>
          <p:cNvPr id="6" name="Obraz 5" descr="Dolina karpia 4.JPG"/>
          <p:cNvPicPr>
            <a:picLocks noChangeAspect="1"/>
          </p:cNvPicPr>
          <p:nvPr/>
        </p:nvPicPr>
        <p:blipFill>
          <a:blip r:embed="rId4"/>
          <a:stretch>
            <a:fillRect/>
          </a:stretch>
        </p:blipFill>
        <p:spPr>
          <a:xfrm>
            <a:off x="4214810" y="3643314"/>
            <a:ext cx="3905272" cy="2593101"/>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214290"/>
            <a:ext cx="8786874" cy="6429420"/>
          </a:xfrm>
        </p:spPr>
        <p:txBody>
          <a:bodyPr>
            <a:normAutofit/>
          </a:bodyPr>
          <a:lstStyle/>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Utworzenie Przedszkoli w Bachowicach, Ryczowie i Spytkowicach</a:t>
            </a: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przedbach.jpg"/>
          <p:cNvPicPr>
            <a:picLocks noChangeAspect="1"/>
          </p:cNvPicPr>
          <p:nvPr/>
        </p:nvPicPr>
        <p:blipFill>
          <a:blip r:embed="rId2"/>
          <a:stretch>
            <a:fillRect/>
          </a:stretch>
        </p:blipFill>
        <p:spPr>
          <a:xfrm>
            <a:off x="0" y="857232"/>
            <a:ext cx="4476749" cy="3357562"/>
          </a:xfrm>
          <a:prstGeom prst="rect">
            <a:avLst/>
          </a:prstGeom>
        </p:spPr>
      </p:pic>
      <p:pic>
        <p:nvPicPr>
          <p:cNvPr id="5" name="Obraz 4" descr="przerycz2.JPG"/>
          <p:cNvPicPr>
            <a:picLocks noChangeAspect="1"/>
          </p:cNvPicPr>
          <p:nvPr/>
        </p:nvPicPr>
        <p:blipFill>
          <a:blip r:embed="rId3"/>
          <a:stretch>
            <a:fillRect/>
          </a:stretch>
        </p:blipFill>
        <p:spPr>
          <a:xfrm>
            <a:off x="2214546" y="3571876"/>
            <a:ext cx="4095778" cy="3071834"/>
          </a:xfrm>
          <a:prstGeom prst="rect">
            <a:avLst/>
          </a:prstGeom>
        </p:spPr>
      </p:pic>
      <p:pic>
        <p:nvPicPr>
          <p:cNvPr id="6" name="Obraz 5" descr="przedspyt.jpg"/>
          <p:cNvPicPr>
            <a:picLocks noChangeAspect="1"/>
          </p:cNvPicPr>
          <p:nvPr/>
        </p:nvPicPr>
        <p:blipFill>
          <a:blip r:embed="rId4"/>
          <a:stretch>
            <a:fillRect/>
          </a:stretch>
        </p:blipFill>
        <p:spPr>
          <a:xfrm>
            <a:off x="4857752" y="928670"/>
            <a:ext cx="4010044" cy="2656064"/>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214290"/>
            <a:ext cx="8786874" cy="6429420"/>
          </a:xfrm>
        </p:spPr>
        <p:txBody>
          <a:bodyPr>
            <a:normAutofit/>
          </a:bodyPr>
          <a:lstStyle/>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Przywrócenie działalności Posterunku Policji w Spytkowicach</a:t>
            </a: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DSCF9778.JPG"/>
          <p:cNvPicPr>
            <a:picLocks noChangeAspect="1"/>
          </p:cNvPicPr>
          <p:nvPr/>
        </p:nvPicPr>
        <p:blipFill>
          <a:blip r:embed="rId2" cstate="print"/>
          <a:stretch>
            <a:fillRect/>
          </a:stretch>
        </p:blipFill>
        <p:spPr>
          <a:xfrm>
            <a:off x="214282" y="1714488"/>
            <a:ext cx="2928958" cy="2999224"/>
          </a:xfrm>
          <a:prstGeom prst="rect">
            <a:avLst/>
          </a:prstGeom>
        </p:spPr>
      </p:pic>
      <p:pic>
        <p:nvPicPr>
          <p:cNvPr id="5" name="Obraz 4" descr="DSCF9780.JPG"/>
          <p:cNvPicPr>
            <a:picLocks noChangeAspect="1"/>
          </p:cNvPicPr>
          <p:nvPr/>
        </p:nvPicPr>
        <p:blipFill>
          <a:blip r:embed="rId3" cstate="print"/>
          <a:stretch>
            <a:fillRect/>
          </a:stretch>
        </p:blipFill>
        <p:spPr>
          <a:xfrm>
            <a:off x="3357554" y="1714488"/>
            <a:ext cx="5524507" cy="4143380"/>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p:txBody>
          <a:bodyPr/>
          <a:lstStyle/>
          <a:p>
            <a:pPr algn="ctr"/>
            <a:endParaRPr lang="pl-PL" dirty="0"/>
          </a:p>
        </p:txBody>
      </p:sp>
      <p:sp>
        <p:nvSpPr>
          <p:cNvPr id="5" name="Podtytuł 4"/>
          <p:cNvSpPr>
            <a:spLocks noGrp="1"/>
          </p:cNvSpPr>
          <p:nvPr>
            <p:ph type="subTitle" idx="1"/>
          </p:nvPr>
        </p:nvSpPr>
        <p:spPr>
          <a:xfrm>
            <a:off x="540544" y="500042"/>
            <a:ext cx="8062912" cy="5500726"/>
          </a:xfrm>
        </p:spPr>
        <p:txBody>
          <a:bodyPr>
            <a:normAutofit fontScale="47500" lnSpcReduction="20000"/>
            <a:scene3d>
              <a:camera prst="orthographicFront"/>
              <a:lightRig rig="balanced" dir="t">
                <a:rot lat="0" lon="0" rev="2100000"/>
              </a:lightRig>
            </a:scene3d>
            <a:sp3d extrusionH="57150" prstMaterial="metal">
              <a:bevelT w="38100" h="25400"/>
              <a:contourClr>
                <a:schemeClr val="bg2"/>
              </a:contourClr>
            </a:sp3d>
          </a:bodyPr>
          <a:lstStyle/>
          <a:p>
            <a:pPr algn="ctr"/>
            <a:r>
              <a:rPr lang="pl-PL" sz="3200" b="1" dirty="0" smtClean="0">
                <a:ln w="50800"/>
                <a:solidFill>
                  <a:schemeClr val="bg1"/>
                </a:solidFill>
                <a:latin typeface="Constantia" pitchFamily="18" charset="0"/>
              </a:rPr>
              <a:t>Ustawa o samorządzie gminnym</a:t>
            </a:r>
            <a:endParaRPr lang="pl-PL" sz="4800" b="1" dirty="0" smtClean="0">
              <a:ln w="50800"/>
              <a:solidFill>
                <a:schemeClr val="bg1"/>
              </a:solidFill>
              <a:latin typeface="Constantia" pitchFamily="18" charset="0"/>
            </a:endParaRPr>
          </a:p>
          <a:p>
            <a:pPr algn="ctr"/>
            <a:r>
              <a:rPr lang="pl-PL" sz="3200" b="1" dirty="0" smtClean="0">
                <a:ln w="50800"/>
                <a:solidFill>
                  <a:schemeClr val="bg1"/>
                </a:solidFill>
                <a:latin typeface="Constantia" pitchFamily="18" charset="0"/>
              </a:rPr>
              <a:t>z dnia 8 marca 1990 r.</a:t>
            </a:r>
            <a:endParaRPr lang="pl-PL" sz="4800" b="1" dirty="0" smtClean="0">
              <a:ln w="50800"/>
              <a:solidFill>
                <a:schemeClr val="bg1"/>
              </a:solidFill>
              <a:latin typeface="Constantia" pitchFamily="18" charset="0"/>
            </a:endParaRPr>
          </a:p>
          <a:p>
            <a:pPr algn="l"/>
            <a:endParaRPr lang="pl-PL" sz="2800" b="1" dirty="0" smtClean="0">
              <a:ln w="50800"/>
              <a:solidFill>
                <a:schemeClr val="bg1"/>
              </a:solidFill>
              <a:latin typeface="Constantia" pitchFamily="18" charset="0"/>
            </a:endParaRPr>
          </a:p>
          <a:p>
            <a:pPr algn="l"/>
            <a:r>
              <a:rPr lang="pl-PL" sz="3200" b="1" dirty="0" smtClean="0">
                <a:ln w="50800"/>
                <a:solidFill>
                  <a:schemeClr val="bg1"/>
                </a:solidFill>
                <a:latin typeface="Constantia" pitchFamily="18" charset="0"/>
              </a:rPr>
              <a:t>Zaspokajanie zbiorowych potrzeb wspólnoty należy do zadań własnych gminy. </a:t>
            </a:r>
            <a:br>
              <a:rPr lang="pl-PL" sz="3200" b="1" dirty="0" smtClean="0">
                <a:ln w="50800"/>
                <a:solidFill>
                  <a:schemeClr val="bg1"/>
                </a:solidFill>
                <a:latin typeface="Constantia" pitchFamily="18" charset="0"/>
              </a:rPr>
            </a:br>
            <a:r>
              <a:rPr lang="pl-PL" sz="3200" b="1" dirty="0" smtClean="0">
                <a:ln w="50800"/>
                <a:solidFill>
                  <a:schemeClr val="bg1"/>
                </a:solidFill>
                <a:latin typeface="Constantia" pitchFamily="18" charset="0"/>
              </a:rPr>
              <a:t>W szczególności zadania własne obejmują sprawy: </a:t>
            </a:r>
            <a:endParaRPr lang="pl-PL" sz="6000" b="1" dirty="0" smtClean="0">
              <a:ln w="50800"/>
              <a:solidFill>
                <a:schemeClr val="bg1"/>
              </a:solidFill>
              <a:latin typeface="Constantia" pitchFamily="18" charset="0"/>
            </a:endParaRPr>
          </a:p>
          <a:p>
            <a:pPr lvl="1" algn="l"/>
            <a:endParaRPr lang="pl-PL" sz="28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1)    ładu przestrzennego, gospodarki terenami i ochrony środowiska,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2)    gminnych dróg, ulic, mostów, placów oraz organizacji ruchu drogowego,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3)    wodociągów i zaopatrzenia w wodę, kanalizacji, usuwania i oczyszczania ścieków    </a:t>
            </a:r>
            <a:br>
              <a:rPr lang="pl-PL" sz="2800" b="1" dirty="0" smtClean="0">
                <a:ln w="50800"/>
                <a:solidFill>
                  <a:schemeClr val="bg1"/>
                </a:solidFill>
                <a:latin typeface="Constantia" pitchFamily="18" charset="0"/>
              </a:rPr>
            </a:br>
            <a:r>
              <a:rPr lang="pl-PL" sz="2800" b="1" dirty="0" smtClean="0">
                <a:ln w="50800"/>
                <a:solidFill>
                  <a:schemeClr val="bg1"/>
                </a:solidFill>
                <a:latin typeface="Constantia" pitchFamily="18" charset="0"/>
              </a:rPr>
              <a:t>        komunalnych, utrzymania czystości oraz urządzeń sanitarnych, wysypisk i utylizacji </a:t>
            </a:r>
            <a:br>
              <a:rPr lang="pl-PL" sz="2800" b="1" dirty="0" smtClean="0">
                <a:ln w="50800"/>
                <a:solidFill>
                  <a:schemeClr val="bg1"/>
                </a:solidFill>
                <a:latin typeface="Constantia" pitchFamily="18" charset="0"/>
              </a:rPr>
            </a:br>
            <a:r>
              <a:rPr lang="pl-PL" sz="2800" b="1" dirty="0" smtClean="0">
                <a:ln w="50800"/>
                <a:solidFill>
                  <a:schemeClr val="bg1"/>
                </a:solidFill>
                <a:latin typeface="Constantia" pitchFamily="18" charset="0"/>
              </a:rPr>
              <a:t>        odpadów komunalnych,  zaopatrzenia w energię elektryczną i cieplną,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4)    lokalnego transportu zbiorowego,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5)    ochrony zdrowia,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6)    pomocy społecznej, w tym ośrodków i zakładów opiekuńczych,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7)    komunalnego budownictwa mieszkaniowego,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8)    oświaty, w tym szkół podstawowych, przedszkoli i innych placówek oświatowo-</a:t>
            </a:r>
            <a:br>
              <a:rPr lang="pl-PL" sz="2800" b="1" dirty="0" smtClean="0">
                <a:ln w="50800"/>
                <a:solidFill>
                  <a:schemeClr val="bg1"/>
                </a:solidFill>
                <a:latin typeface="Constantia" pitchFamily="18" charset="0"/>
              </a:rPr>
            </a:br>
            <a:r>
              <a:rPr lang="pl-PL" sz="2800" b="1" dirty="0" smtClean="0">
                <a:ln w="50800"/>
                <a:solidFill>
                  <a:schemeClr val="bg1"/>
                </a:solidFill>
                <a:latin typeface="Constantia" pitchFamily="18" charset="0"/>
              </a:rPr>
              <a:t>        wychowawczych,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9)    kultury, w tym bibliotek komunalnych i innych placówek upowszechniania kultury,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10)  kultury fizycznej, w tym terenów rekreacyjnych i urządzeń sportowych,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11)  targowisk i hal targowych,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12)  zieleni komunalnej i zadrzewień,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13)  cmentarzy komunalnych,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14)  porządku publicznego i ochrony przeciwpożarowej,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15)  utrzymania gminnych obiektów i urządzeń użyteczności publicznej oraz obiektów  </a:t>
            </a:r>
            <a:br>
              <a:rPr lang="pl-PL" sz="2800" b="1" dirty="0" smtClean="0">
                <a:ln w="50800"/>
                <a:solidFill>
                  <a:schemeClr val="bg1"/>
                </a:solidFill>
                <a:latin typeface="Constantia" pitchFamily="18" charset="0"/>
              </a:rPr>
            </a:br>
            <a:r>
              <a:rPr lang="pl-PL" sz="2800" b="1" dirty="0" smtClean="0">
                <a:ln w="50800"/>
                <a:solidFill>
                  <a:schemeClr val="bg1"/>
                </a:solidFill>
                <a:latin typeface="Constantia" pitchFamily="18" charset="0"/>
              </a:rPr>
              <a:t>        administracyjnych, </a:t>
            </a:r>
            <a:endParaRPr lang="pl-PL" sz="5400" b="1" dirty="0" smtClean="0">
              <a:ln w="50800"/>
              <a:solidFill>
                <a:schemeClr val="bg1"/>
              </a:solidFill>
              <a:latin typeface="Constantia" pitchFamily="18" charset="0"/>
            </a:endParaRPr>
          </a:p>
          <a:p>
            <a:pPr lvl="1" algn="l"/>
            <a:r>
              <a:rPr lang="pl-PL" sz="2800" b="1" dirty="0" smtClean="0">
                <a:ln w="50800"/>
                <a:solidFill>
                  <a:schemeClr val="bg1"/>
                </a:solidFill>
                <a:latin typeface="Constantia" pitchFamily="18" charset="0"/>
              </a:rPr>
              <a:t>16)  zapewnienia kobietom w ciąży opieki socjalnej, medycznej i prawnej.</a:t>
            </a:r>
            <a:endParaRPr lang="pl-PL" sz="5400" b="1" dirty="0" smtClean="0">
              <a:ln w="50800"/>
              <a:solidFill>
                <a:schemeClr val="bg1"/>
              </a:solidFill>
              <a:latin typeface="Constantia" pitchFamily="18" charset="0"/>
            </a:endParaRPr>
          </a:p>
          <a:p>
            <a:pPr algn="l"/>
            <a:r>
              <a:rPr lang="pl-PL" sz="3200" b="1" dirty="0" smtClean="0">
                <a:ln w="50800"/>
                <a:solidFill>
                  <a:schemeClr val="bg1"/>
                </a:solidFill>
                <a:latin typeface="Constantia" pitchFamily="18" charset="0"/>
              </a:rPr>
              <a:t> </a:t>
            </a:r>
            <a:endParaRPr lang="pl-PL" sz="5400" b="1" dirty="0" smtClean="0">
              <a:ln w="50800"/>
              <a:solidFill>
                <a:schemeClr val="bg1"/>
              </a:solidFill>
              <a:latin typeface="Constantia" pitchFamily="18" charset="0"/>
            </a:endParaRPr>
          </a:p>
          <a:p>
            <a:pPr algn="l"/>
            <a:endParaRPr lang="pl-PL" b="1" dirty="0">
              <a:ln w="50800"/>
              <a:solidFill>
                <a:schemeClr val="bg1">
                  <a:shade val="50000"/>
                </a:schemeClr>
              </a:solidFill>
              <a:latin typeface="Constantia" pitchFamily="18" charset="0"/>
            </a:endParaRPr>
          </a:p>
        </p:txBody>
      </p:sp>
      <p:pic>
        <p:nvPicPr>
          <p:cNvPr id="6" name="Picture 4" descr="\\Serwer\sieciowy\brania damian\25lat_black.jpg"/>
          <p:cNvPicPr>
            <a:picLocks noChangeAspect="1" noChangeArrowheads="1"/>
          </p:cNvPicPr>
          <p:nvPr/>
        </p:nvPicPr>
        <p:blipFill>
          <a:blip r:embed="rId2"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Tree>
  </p:cSld>
  <p:clrMapOvr>
    <a:masterClrMapping/>
  </p:clrMapOvr>
  <p:transition spd="slow">
    <p:randomBar dir="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214290"/>
            <a:ext cx="8786874" cy="6429420"/>
          </a:xfrm>
        </p:spPr>
        <p:txBody>
          <a:bodyPr>
            <a:normAutofit/>
          </a:bodyPr>
          <a:lstStyle/>
          <a:p>
            <a:pPr algn="ctr"/>
            <a:r>
              <a:rPr lang="pl-PL" sz="2400" b="1" dirty="0" smtClean="0">
                <a:solidFill>
                  <a:schemeClr val="tx1"/>
                </a:solidFill>
                <a:effectLst>
                  <a:outerShdw blurRad="38100" dist="38100" dir="2700000" algn="tl">
                    <a:srgbClr val="000000">
                      <a:alpha val="43137"/>
                    </a:srgbClr>
                  </a:outerShdw>
                </a:effectLst>
                <a:latin typeface="Constantia" pitchFamily="18" charset="0"/>
              </a:rPr>
              <a:t>Pozostałe osiągnięcia:</a:t>
            </a: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buFont typeface="Wingdings" pitchFamily="2" charset="2"/>
              <a:buChar char="Ø"/>
            </a:pPr>
            <a:r>
              <a:rPr lang="pl-PL" sz="1600" b="1" dirty="0" smtClean="0">
                <a:solidFill>
                  <a:schemeClr val="tx1"/>
                </a:solidFill>
                <a:latin typeface="Constantia" pitchFamily="18" charset="0"/>
              </a:rPr>
              <a:t> budowa nowego zbiornika wody pitnej w Bachowicach,</a:t>
            </a:r>
          </a:p>
          <a:p>
            <a:pPr algn="l">
              <a:buFont typeface="Wingdings" pitchFamily="2" charset="2"/>
              <a:buChar char="Ø"/>
            </a:pPr>
            <a:r>
              <a:rPr lang="pl-PL" sz="1600" b="1" dirty="0" smtClean="0">
                <a:solidFill>
                  <a:schemeClr val="tx1"/>
                </a:solidFill>
                <a:latin typeface="Constantia" pitchFamily="18" charset="0"/>
              </a:rPr>
              <a:t> remont i modernizacja dróg gminnych,</a:t>
            </a:r>
          </a:p>
          <a:p>
            <a:pPr algn="l">
              <a:buFont typeface="Wingdings" pitchFamily="2" charset="2"/>
              <a:buChar char="Ø"/>
            </a:pPr>
            <a:r>
              <a:rPr lang="pl-PL" sz="1600" b="1" dirty="0" smtClean="0">
                <a:solidFill>
                  <a:schemeClr val="tx1"/>
                </a:solidFill>
                <a:latin typeface="Constantia" pitchFamily="18" charset="0"/>
              </a:rPr>
              <a:t> uruchomienie pracowni komputerowych w ZSP w Bachowicach, Ryczowie i Spytkowicach, </a:t>
            </a:r>
          </a:p>
          <a:p>
            <a:pPr algn="l">
              <a:buFont typeface="Wingdings" pitchFamily="2" charset="2"/>
              <a:buChar char="Ø"/>
            </a:pPr>
            <a:r>
              <a:rPr lang="pl-PL" sz="1600" b="1" dirty="0" smtClean="0">
                <a:solidFill>
                  <a:schemeClr val="tx1"/>
                </a:solidFill>
                <a:latin typeface="Constantia" pitchFamily="18" charset="0"/>
              </a:rPr>
              <a:t> włączenie OSP Spytkowice do Krajowego Systemu Ratowniczo – Gaśniczego, </a:t>
            </a:r>
          </a:p>
          <a:p>
            <a:pPr algn="l">
              <a:buFont typeface="Wingdings" pitchFamily="2" charset="2"/>
              <a:buChar char="Ø"/>
            </a:pPr>
            <a:r>
              <a:rPr lang="pl-PL" sz="1600" b="1" dirty="0" smtClean="0">
                <a:solidFill>
                  <a:schemeClr val="tx1"/>
                </a:solidFill>
                <a:latin typeface="Constantia" pitchFamily="18" charset="0"/>
              </a:rPr>
              <a:t> zakup radiowozu i doposażenie w sprzęt Posterunku Policji w Spytkowicach,</a:t>
            </a:r>
          </a:p>
          <a:p>
            <a:pPr algn="l">
              <a:buFont typeface="Wingdings" pitchFamily="2" charset="2"/>
              <a:buChar char="Ø"/>
            </a:pPr>
            <a:r>
              <a:rPr lang="pl-PL" sz="1600" b="1" dirty="0" smtClean="0">
                <a:solidFill>
                  <a:schemeClr val="tx1"/>
                </a:solidFill>
                <a:latin typeface="Constantia" pitchFamily="18" charset="0"/>
              </a:rPr>
              <a:t> organizacja Dożynek Gminnych,</a:t>
            </a:r>
          </a:p>
          <a:p>
            <a:pPr algn="l">
              <a:buFont typeface="Wingdings" pitchFamily="2" charset="2"/>
              <a:buChar char="Ø"/>
            </a:pPr>
            <a:r>
              <a:rPr lang="pl-PL" sz="1600" b="1" dirty="0" smtClean="0">
                <a:solidFill>
                  <a:schemeClr val="tx1"/>
                </a:solidFill>
                <a:latin typeface="Constantia" pitchFamily="18" charset="0"/>
              </a:rPr>
              <a:t> utworzenie strony internetowej Gminy oraz komputeryzacja i informatyzacja Urzędu  </a:t>
            </a:r>
            <a:br>
              <a:rPr lang="pl-PL" sz="1600" b="1" dirty="0" smtClean="0">
                <a:solidFill>
                  <a:schemeClr val="tx1"/>
                </a:solidFill>
                <a:latin typeface="Constantia" pitchFamily="18" charset="0"/>
              </a:rPr>
            </a:br>
            <a:r>
              <a:rPr lang="pl-PL" sz="1600" b="1" dirty="0" smtClean="0">
                <a:solidFill>
                  <a:schemeClr val="tx1"/>
                </a:solidFill>
                <a:latin typeface="Constantia" pitchFamily="18" charset="0"/>
              </a:rPr>
              <a:t>   Gminy.</a:t>
            </a:r>
          </a:p>
          <a:p>
            <a:pPr algn="ctr"/>
            <a:endParaRPr lang="pl-PL" sz="1600"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a:xfrm>
            <a:off x="251520" y="692696"/>
            <a:ext cx="8062912" cy="1470025"/>
          </a:xfrm>
        </p:spPr>
        <p:txBody>
          <a:bodyPr/>
          <a:lstStyle/>
          <a:p>
            <a:pPr algn="ctr"/>
            <a:endParaRPr lang="pl-PL" b="1" dirty="0">
              <a:solidFill>
                <a:srgbClr val="FF0000"/>
              </a:solidFill>
              <a:latin typeface="Constantia" panose="02030602050306030303" pitchFamily="18" charset="0"/>
              <a:cs typeface="Andalus" panose="02020603050405020304" pitchFamily="18" charset="-78"/>
            </a:endParaRPr>
          </a:p>
        </p:txBody>
      </p:sp>
      <p:sp>
        <p:nvSpPr>
          <p:cNvPr id="5" name="Podtytuł 4"/>
          <p:cNvSpPr>
            <a:spLocks noGrp="1"/>
          </p:cNvSpPr>
          <p:nvPr>
            <p:ph type="subTitle" idx="1"/>
          </p:nvPr>
        </p:nvSpPr>
        <p:spPr>
          <a:xfrm>
            <a:off x="539552" y="1988840"/>
            <a:ext cx="8062912" cy="3107546"/>
          </a:xfrm>
        </p:spPr>
        <p:txBody>
          <a:bodyPr>
            <a:normAutofit/>
          </a:bodyPr>
          <a:lstStyle/>
          <a:p>
            <a:pPr algn="ctr"/>
            <a:r>
              <a:rPr lang="pl-PL" sz="4400" b="1" dirty="0" smtClean="0">
                <a:solidFill>
                  <a:srgbClr val="FF0000"/>
                </a:solidFill>
                <a:effectLst>
                  <a:outerShdw blurRad="38100" dist="38100" dir="2700000" algn="tl">
                    <a:srgbClr val="000000">
                      <a:alpha val="43137"/>
                    </a:srgbClr>
                  </a:outerShdw>
                </a:effectLst>
                <a:latin typeface="Constantia" pitchFamily="18" charset="0"/>
                <a:cs typeface="Andalus"/>
              </a:rPr>
              <a:t>Kadencja</a:t>
            </a:r>
          </a:p>
          <a:p>
            <a:pPr algn="ctr"/>
            <a:endParaRPr lang="pl-PL" sz="4400" b="1" dirty="0" smtClean="0">
              <a:effectLst>
                <a:outerShdw blurRad="38100" dist="38100" dir="2700000" algn="tl">
                  <a:srgbClr val="000000">
                    <a:alpha val="43137"/>
                  </a:srgbClr>
                </a:outerShdw>
              </a:effectLst>
              <a:latin typeface="Constantia" pitchFamily="18" charset="0"/>
              <a:cs typeface="Andalus"/>
            </a:endParaRPr>
          </a:p>
          <a:p>
            <a:pPr algn="ctr"/>
            <a:r>
              <a:rPr lang="pl-PL" sz="4400" b="1" dirty="0" smtClean="0">
                <a:effectLst>
                  <a:outerShdw blurRad="38100" dist="38100" dir="2700000" algn="tl">
                    <a:srgbClr val="000000">
                      <a:alpha val="43137"/>
                    </a:srgbClr>
                  </a:outerShdw>
                </a:effectLst>
                <a:latin typeface="Constantia" pitchFamily="18" charset="0"/>
                <a:cs typeface="Andalus"/>
              </a:rPr>
              <a:t>2006 - 2010</a:t>
            </a:r>
            <a:endParaRPr lang="pl-PL" sz="4400" b="1" dirty="0">
              <a:effectLst>
                <a:outerShdw blurRad="38100" dist="38100" dir="2700000" algn="tl">
                  <a:srgbClr val="000000">
                    <a:alpha val="43137"/>
                  </a:srgbClr>
                </a:outerShdw>
              </a:effectLst>
              <a:latin typeface="Constantia" panose="02030602050306030303" pitchFamily="18" charset="0"/>
            </a:endParaRPr>
          </a:p>
        </p:txBody>
      </p:sp>
      <p:pic>
        <p:nvPicPr>
          <p:cNvPr id="6" name="Picture 4" descr="\\Serwer\sieciowy\brania damian\25lat_black.jpg"/>
          <p:cNvPicPr>
            <a:picLocks noChangeAspect="1" noChangeArrowheads="1"/>
          </p:cNvPicPr>
          <p:nvPr/>
        </p:nvPicPr>
        <p:blipFill>
          <a:blip r:embed="rId2"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Tree>
  </p:cSld>
  <p:clrMapOvr>
    <a:masterClrMapping/>
  </p:clrMapOvr>
  <p:transition spd="slow">
    <p:randomBar dir="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2568" cy="5951584"/>
          </a:xfrm>
        </p:spPr>
        <p:txBody>
          <a:bodyPr>
            <a:normAutofit/>
          </a:bodyPr>
          <a:lstStyle/>
          <a:p>
            <a:pPr algn="ctr"/>
            <a:r>
              <a:rPr lang="pl-PL" b="1" dirty="0" smtClean="0">
                <a:solidFill>
                  <a:schemeClr val="tx1"/>
                </a:solidFill>
                <a:latin typeface="Constantia" panose="02030602050306030303" pitchFamily="18" charset="0"/>
              </a:rPr>
              <a:t>Radni Rady Gminy Spytkowice</a:t>
            </a:r>
          </a:p>
          <a:p>
            <a:pPr algn="ctr"/>
            <a:r>
              <a:rPr lang="pl-PL" sz="1600" b="1" dirty="0" smtClean="0">
                <a:solidFill>
                  <a:schemeClr val="tx1"/>
                </a:solidFill>
                <a:latin typeface="Constantia" panose="02030602050306030303" pitchFamily="18" charset="0"/>
              </a:rPr>
              <a:t>2006 - 2010</a:t>
            </a:r>
          </a:p>
          <a:p>
            <a:pPr algn="ctr"/>
            <a:r>
              <a:rPr lang="pl-PL" sz="1300" b="1" dirty="0" smtClean="0">
                <a:solidFill>
                  <a:schemeClr val="tx1"/>
                </a:solidFill>
                <a:latin typeface="Constantia" panose="02030602050306030303" pitchFamily="18" charset="0"/>
              </a:rPr>
              <a:t>(I posiedzenie: 27.11.2006)</a:t>
            </a:r>
          </a:p>
          <a:p>
            <a:pPr marL="457200" indent="-457200" algn="l">
              <a:buFont typeface="+mj-lt"/>
              <a:buAutoNum type="arabicPeriod"/>
            </a:pPr>
            <a:r>
              <a:rPr lang="pl-PL" sz="1400" b="1" dirty="0" err="1" smtClean="0">
                <a:solidFill>
                  <a:schemeClr val="tx1"/>
                </a:solidFill>
                <a:latin typeface="Constantia" pitchFamily="18" charset="0"/>
              </a:rPr>
              <a:t>Porzuczek</a:t>
            </a:r>
            <a:r>
              <a:rPr lang="pl-PL" sz="1400" b="1" dirty="0" smtClean="0">
                <a:solidFill>
                  <a:schemeClr val="tx1"/>
                </a:solidFill>
                <a:latin typeface="Constantia" pitchFamily="18" charset="0"/>
              </a:rPr>
              <a:t> Krystyna		Bachowice</a:t>
            </a:r>
          </a:p>
          <a:p>
            <a:pPr marL="457200" indent="-457200" algn="l">
              <a:buFont typeface="+mj-lt"/>
              <a:buAutoNum type="arabicPeriod"/>
            </a:pPr>
            <a:r>
              <a:rPr lang="pl-PL" sz="1400" b="1" dirty="0" smtClean="0">
                <a:solidFill>
                  <a:schemeClr val="tx1"/>
                </a:solidFill>
                <a:latin typeface="Constantia" pitchFamily="18" charset="0"/>
              </a:rPr>
              <a:t>Szewczyk Marian		Bachowice</a:t>
            </a:r>
          </a:p>
          <a:p>
            <a:pPr marL="457200" indent="-457200" algn="l">
              <a:buFont typeface="+mj-lt"/>
              <a:buAutoNum type="arabicPeriod"/>
            </a:pPr>
            <a:r>
              <a:rPr lang="pl-PL" sz="1400" b="1" dirty="0" smtClean="0">
                <a:solidFill>
                  <a:schemeClr val="tx1"/>
                </a:solidFill>
                <a:latin typeface="Constantia" pitchFamily="18" charset="0"/>
              </a:rPr>
              <a:t>Szewczyk Zenon			Bachowice</a:t>
            </a:r>
          </a:p>
          <a:p>
            <a:pPr marL="457200" indent="-457200" algn="l">
              <a:buFont typeface="+mj-lt"/>
              <a:buAutoNum type="arabicPeriod"/>
            </a:pPr>
            <a:r>
              <a:rPr lang="pl-PL" sz="1400" b="1" dirty="0" smtClean="0">
                <a:solidFill>
                  <a:schemeClr val="tx1"/>
                </a:solidFill>
                <a:latin typeface="Constantia" pitchFamily="18" charset="0"/>
              </a:rPr>
              <a:t>Orkisz Piotr			Bachowice</a:t>
            </a:r>
          </a:p>
          <a:p>
            <a:pPr marL="457200" indent="-457200" algn="l">
              <a:buFont typeface="+mj-lt"/>
              <a:buAutoNum type="arabicPeriod"/>
            </a:pPr>
            <a:r>
              <a:rPr lang="pl-PL" sz="1400" b="1" dirty="0" smtClean="0">
                <a:solidFill>
                  <a:schemeClr val="tx1"/>
                </a:solidFill>
                <a:latin typeface="Constantia" pitchFamily="18" charset="0"/>
              </a:rPr>
              <a:t>Krystian Mariusz		Ryczów</a:t>
            </a:r>
          </a:p>
          <a:p>
            <a:pPr marL="457200" indent="-457200" algn="l">
              <a:buFont typeface="+mj-lt"/>
              <a:buAutoNum type="arabicPeriod"/>
            </a:pPr>
            <a:r>
              <a:rPr lang="pl-PL" sz="1400" b="1" dirty="0" smtClean="0">
                <a:solidFill>
                  <a:schemeClr val="tx1"/>
                </a:solidFill>
                <a:latin typeface="Constantia" pitchFamily="18" charset="0"/>
              </a:rPr>
              <a:t>Gawęda Jerzy			Ryczów</a:t>
            </a:r>
          </a:p>
          <a:p>
            <a:pPr marL="457200" indent="-457200" algn="l">
              <a:buFont typeface="+mj-lt"/>
              <a:buAutoNum type="arabicPeriod"/>
            </a:pPr>
            <a:r>
              <a:rPr lang="pl-PL" sz="1400" b="1" dirty="0" smtClean="0">
                <a:solidFill>
                  <a:schemeClr val="tx1"/>
                </a:solidFill>
                <a:latin typeface="Constantia" pitchFamily="18" charset="0"/>
              </a:rPr>
              <a:t>Ryba Marian			Ryczów     </a:t>
            </a:r>
          </a:p>
          <a:p>
            <a:pPr marL="457200" indent="-457200" algn="l">
              <a:buFont typeface="+mj-lt"/>
              <a:buAutoNum type="arabicPeriod"/>
            </a:pPr>
            <a:r>
              <a:rPr lang="pl-PL" sz="1400" b="1" dirty="0" smtClean="0">
                <a:solidFill>
                  <a:schemeClr val="tx1"/>
                </a:solidFill>
                <a:latin typeface="Constantia" pitchFamily="18" charset="0"/>
              </a:rPr>
              <a:t>Podolski Andrzej        		Ryczów     </a:t>
            </a:r>
          </a:p>
          <a:p>
            <a:pPr marL="457200" indent="-457200" algn="l">
              <a:buFont typeface="+mj-lt"/>
              <a:buAutoNum type="arabicPeriod"/>
            </a:pPr>
            <a:r>
              <a:rPr lang="pl-PL" sz="1400" b="1" dirty="0" smtClean="0">
                <a:solidFill>
                  <a:schemeClr val="tx1"/>
                </a:solidFill>
                <a:latin typeface="Constantia" pitchFamily="18" charset="0"/>
              </a:rPr>
              <a:t>Orda Ewa			Spytkowice</a:t>
            </a:r>
          </a:p>
          <a:p>
            <a:pPr marL="457200" indent="-457200" algn="l">
              <a:buFont typeface="+mj-lt"/>
              <a:buAutoNum type="arabicPeriod"/>
            </a:pPr>
            <a:r>
              <a:rPr lang="pl-PL" sz="1400" b="1" dirty="0" err="1" smtClean="0">
                <a:solidFill>
                  <a:schemeClr val="tx1"/>
                </a:solidFill>
                <a:latin typeface="Constantia" pitchFamily="18" charset="0"/>
              </a:rPr>
              <a:t>Chodacki</a:t>
            </a:r>
            <a:r>
              <a:rPr lang="pl-PL" sz="1400" b="1" dirty="0" smtClean="0">
                <a:solidFill>
                  <a:schemeClr val="tx1"/>
                </a:solidFill>
                <a:latin typeface="Constantia" pitchFamily="18" charset="0"/>
              </a:rPr>
              <a:t> Adam			Spytkowice</a:t>
            </a:r>
          </a:p>
          <a:p>
            <a:pPr marL="457200" indent="-457200" algn="l">
              <a:buFont typeface="+mj-lt"/>
              <a:buAutoNum type="arabicPeriod"/>
            </a:pPr>
            <a:r>
              <a:rPr lang="pl-PL" sz="1400" b="1" dirty="0" err="1" smtClean="0">
                <a:solidFill>
                  <a:schemeClr val="tx1"/>
                </a:solidFill>
                <a:latin typeface="Constantia" pitchFamily="18" charset="0"/>
              </a:rPr>
              <a:t>Gębczyk</a:t>
            </a:r>
            <a:r>
              <a:rPr lang="pl-PL" sz="1400" b="1" dirty="0" smtClean="0">
                <a:solidFill>
                  <a:schemeClr val="tx1"/>
                </a:solidFill>
                <a:latin typeface="Constantia" pitchFamily="18" charset="0"/>
              </a:rPr>
              <a:t> Mieczysław		Spytkowice</a:t>
            </a:r>
          </a:p>
          <a:p>
            <a:pPr marL="457200" indent="-457200" algn="l">
              <a:buFont typeface="+mj-lt"/>
              <a:buAutoNum type="arabicPeriod"/>
            </a:pPr>
            <a:r>
              <a:rPr lang="pl-PL" sz="1400" b="1" dirty="0" err="1" smtClean="0">
                <a:solidFill>
                  <a:schemeClr val="tx1"/>
                </a:solidFill>
                <a:latin typeface="Constantia" pitchFamily="18" charset="0"/>
              </a:rPr>
              <a:t>Piórowski</a:t>
            </a:r>
            <a:r>
              <a:rPr lang="pl-PL" sz="1400" b="1" dirty="0" smtClean="0">
                <a:solidFill>
                  <a:schemeClr val="tx1"/>
                </a:solidFill>
                <a:latin typeface="Constantia" pitchFamily="18" charset="0"/>
              </a:rPr>
              <a:t> Jerzy			Spytkowice</a:t>
            </a:r>
          </a:p>
          <a:p>
            <a:pPr marL="457200" indent="-457200" algn="l">
              <a:buFont typeface="+mj-lt"/>
              <a:buAutoNum type="arabicPeriod"/>
            </a:pPr>
            <a:r>
              <a:rPr lang="pl-PL" sz="1400" b="1" dirty="0" smtClean="0">
                <a:solidFill>
                  <a:schemeClr val="tx1"/>
                </a:solidFill>
                <a:latin typeface="Constantia" pitchFamily="18" charset="0"/>
              </a:rPr>
              <a:t>Wilczak Maria			Spytkowice</a:t>
            </a:r>
          </a:p>
          <a:p>
            <a:pPr marL="457200" indent="-457200" algn="l">
              <a:buFont typeface="+mj-lt"/>
              <a:buAutoNum type="arabicPeriod"/>
            </a:pPr>
            <a:r>
              <a:rPr lang="pl-PL" sz="1400" b="1" dirty="0" smtClean="0">
                <a:solidFill>
                  <a:schemeClr val="tx1"/>
                </a:solidFill>
                <a:latin typeface="Constantia" pitchFamily="18" charset="0"/>
              </a:rPr>
              <a:t>Wołek Zdzisław			Spytkowice</a:t>
            </a:r>
          </a:p>
          <a:p>
            <a:pPr marL="457200" indent="-457200" algn="l">
              <a:buFont typeface="+mj-lt"/>
              <a:buAutoNum type="arabicPeriod"/>
            </a:pPr>
            <a:r>
              <a:rPr lang="pl-PL" sz="1400" b="1" dirty="0" smtClean="0">
                <a:solidFill>
                  <a:schemeClr val="tx1"/>
                </a:solidFill>
                <a:latin typeface="Constantia" pitchFamily="18" charset="0"/>
              </a:rPr>
              <a:t>Stańczyk Grażyna		Miejsce</a:t>
            </a:r>
          </a:p>
          <a:p>
            <a:pPr marL="457200" indent="-457200" algn="l">
              <a:buFont typeface="+mj-lt"/>
              <a:buAutoNum type="arabicPeriod"/>
            </a:pPr>
            <a:r>
              <a:rPr lang="pl-PL" sz="1400" b="1" dirty="0" smtClean="0">
                <a:solidFill>
                  <a:schemeClr val="tx1"/>
                </a:solidFill>
                <a:latin typeface="Constantia" pitchFamily="18" charset="0"/>
              </a:rPr>
              <a:t>Maślona Stanisław       (od 1.01.2007)	Półwieś</a:t>
            </a:r>
          </a:p>
          <a:p>
            <a:pPr marL="457200" indent="-457200" algn="l">
              <a:buFont typeface="+mj-lt"/>
              <a:buAutoNum type="arabicPeriod"/>
            </a:pPr>
            <a:endParaRPr lang="pl-PL" sz="1800" b="1" dirty="0" smtClean="0">
              <a:solidFill>
                <a:schemeClr val="tx1"/>
              </a:solidFill>
              <a:latin typeface="Constantia" pitchFamily="18" charset="0"/>
            </a:endParaRPr>
          </a:p>
          <a:p>
            <a:pPr marL="457200" indent="-457200" algn="l">
              <a:buFont typeface="+mj-lt"/>
              <a:buAutoNum type="arabicPeriod"/>
            </a:pP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45457040"/>
      </p:ext>
    </p:extLst>
  </p:cSld>
  <p:clrMapOvr>
    <a:masterClrMapping/>
  </p:clrMapOvr>
  <p:transition spd="slow">
    <p:randomBar dir="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2568" cy="5951584"/>
          </a:xfrm>
        </p:spPr>
        <p:txBody>
          <a:bodyPr>
            <a:normAutofit/>
          </a:bodyPr>
          <a:lstStyle/>
          <a:p>
            <a:pPr algn="ctr"/>
            <a:r>
              <a:rPr lang="pl-PL" b="1" dirty="0" smtClean="0">
                <a:solidFill>
                  <a:schemeClr val="tx1"/>
                </a:solidFill>
                <a:latin typeface="Constantia" panose="02030602050306030303" pitchFamily="18" charset="0"/>
              </a:rPr>
              <a:t>Radni Rady Gminy Spytkowice</a:t>
            </a:r>
          </a:p>
          <a:p>
            <a:pPr algn="ctr"/>
            <a:r>
              <a:rPr lang="pl-PL" sz="1400" b="1" dirty="0" smtClean="0">
                <a:solidFill>
                  <a:schemeClr val="tx1"/>
                </a:solidFill>
                <a:latin typeface="Constantia" panose="02030602050306030303" pitchFamily="18" charset="0"/>
              </a:rPr>
              <a:t>2006 - 2010</a:t>
            </a:r>
          </a:p>
          <a:p>
            <a:pPr algn="ctr"/>
            <a:r>
              <a:rPr lang="pl-PL" sz="1400" b="1" dirty="0" smtClean="0">
                <a:solidFill>
                  <a:schemeClr val="tx1"/>
                </a:solidFill>
                <a:latin typeface="Constantia" panose="02030602050306030303" pitchFamily="18" charset="0"/>
              </a:rPr>
              <a:t>(podczas obrad Sesji Rady Gminy)</a:t>
            </a:r>
          </a:p>
          <a:p>
            <a:pPr marL="457200" indent="-457200" algn="l"/>
            <a:endParaRPr lang="pl-PL" sz="1800" b="1" dirty="0" smtClean="0">
              <a:solidFill>
                <a:schemeClr val="tx1"/>
              </a:solidFill>
              <a:latin typeface="Constantia" pitchFamily="18" charset="0"/>
            </a:endParaRPr>
          </a:p>
          <a:p>
            <a:pPr marL="457200" indent="-457200" algn="l">
              <a:buFont typeface="+mj-lt"/>
              <a:buAutoNum type="arabicPeriod"/>
            </a:pP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2714612" y="1571612"/>
            <a:ext cx="3643338" cy="2750109"/>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214942" y="3857628"/>
            <a:ext cx="3791160" cy="2857496"/>
          </a:xfrm>
          <a:prstGeom prst="rect">
            <a:avLst/>
          </a:prstGeom>
          <a:noFill/>
          <a:ln w="9525">
            <a:noFill/>
            <a:miter lim="800000"/>
            <a:headEnd/>
            <a:tailEnd/>
          </a:ln>
          <a:effectLst/>
        </p:spPr>
      </p:pic>
    </p:spTree>
    <p:extLst>
      <p:ext uri="{BB962C8B-B14F-4D97-AF65-F5344CB8AC3E}">
        <p14:creationId xmlns:p14="http://schemas.microsoft.com/office/powerpoint/2010/main" xmlns="" val="45457040"/>
      </p:ext>
    </p:extLst>
  </p:cSld>
  <p:clrMapOvr>
    <a:masterClrMapping/>
  </p:clrMapOvr>
  <p:transition spd="slow">
    <p:randomBar dir="ver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00364" y="620688"/>
            <a:ext cx="5715040" cy="5040560"/>
          </a:xfrm>
        </p:spPr>
        <p:txBody>
          <a:bodyPr>
            <a:normAutofit/>
          </a:bodyPr>
          <a:lstStyle/>
          <a:p>
            <a:pPr algn="ctr"/>
            <a:r>
              <a:rPr lang="pl-PL" b="1" dirty="0" smtClean="0">
                <a:solidFill>
                  <a:schemeClr val="tx1"/>
                </a:solidFill>
                <a:latin typeface="Constantia" panose="02030602050306030303" pitchFamily="18" charset="0"/>
              </a:rPr>
              <a:t>Wybory Przewodniczącego Rady Gminy</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(27.11.2006 r.)</a:t>
            </a:r>
          </a:p>
          <a:p>
            <a:pPr algn="l"/>
            <a:endParaRPr lang="pl-PL" sz="1600" b="1" dirty="0" smtClean="0">
              <a:solidFill>
                <a:schemeClr val="tx1"/>
              </a:solidFill>
              <a:latin typeface="Constantia" pitchFamily="18" charset="0"/>
            </a:endParaRPr>
          </a:p>
          <a:p>
            <a:pPr algn="l"/>
            <a:endParaRPr lang="pl-PL" sz="1600" b="1" dirty="0" smtClean="0">
              <a:solidFill>
                <a:schemeClr val="tx1"/>
              </a:solidFill>
              <a:latin typeface="Constantia" pitchFamily="18" charset="0"/>
            </a:endParaRPr>
          </a:p>
          <a:p>
            <a:pPr algn="l"/>
            <a:r>
              <a:rPr lang="pl-PL" sz="1600" b="1" dirty="0" smtClean="0">
                <a:solidFill>
                  <a:schemeClr val="tx1"/>
                </a:solidFill>
                <a:latin typeface="Constantia" pitchFamily="18" charset="0"/>
              </a:rPr>
              <a:t>Kandydat i wyniki głosowania:</a:t>
            </a:r>
          </a:p>
          <a:p>
            <a:pPr marL="342900" indent="-342900" algn="l">
              <a:buFont typeface="+mj-lt"/>
              <a:buAutoNum type="arabicParenR"/>
            </a:pPr>
            <a:r>
              <a:rPr lang="pl-PL" sz="1600" b="1" dirty="0" smtClean="0">
                <a:solidFill>
                  <a:schemeClr val="tx1"/>
                </a:solidFill>
                <a:latin typeface="Constantia" pitchFamily="18" charset="0"/>
              </a:rPr>
              <a:t>Szewczyk Zenon	- 15 głosów „za”</a:t>
            </a:r>
          </a:p>
          <a:p>
            <a:pPr marL="342900" indent="-342900" algn="l"/>
            <a:r>
              <a:rPr lang="pl-PL" sz="1600" b="1" dirty="0" smtClean="0">
                <a:solidFill>
                  <a:schemeClr val="tx1"/>
                </a:solidFill>
                <a:latin typeface="Constantia" pitchFamily="18" charset="0"/>
              </a:rPr>
              <a:t>				</a:t>
            </a:r>
            <a:r>
              <a:rPr lang="pl-PL" sz="1400" b="1" dirty="0" smtClean="0">
                <a:solidFill>
                  <a:schemeClr val="tx1"/>
                </a:solidFill>
                <a:latin typeface="Constantia" pitchFamily="18" charset="0"/>
              </a:rPr>
              <a:t>	</a:t>
            </a: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Przewodniczący</a:t>
            </a:r>
          </a:p>
          <a:p>
            <a:pPr algn="ctr"/>
            <a:r>
              <a:rPr lang="pl-PL" b="1" dirty="0" smtClean="0">
                <a:solidFill>
                  <a:schemeClr val="tx1"/>
                </a:solidFill>
                <a:latin typeface="Constantia" panose="02030602050306030303" pitchFamily="18" charset="0"/>
              </a:rPr>
              <a:t>Rady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  Zenon Szewczyk </a:t>
            </a:r>
          </a:p>
          <a:p>
            <a:pPr algn="ctr"/>
            <a:r>
              <a:rPr lang="pl-PL" b="1" dirty="0" smtClean="0">
                <a:solidFill>
                  <a:schemeClr val="tx1"/>
                </a:solidFill>
                <a:latin typeface="Constantia" panose="02030602050306030303" pitchFamily="18" charset="0"/>
              </a:rPr>
              <a:t>  2006 - 2010</a:t>
            </a: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Szewczyk.jpg"/>
          <p:cNvPicPr>
            <a:picLocks noChangeAspect="1"/>
          </p:cNvPicPr>
          <p:nvPr/>
        </p:nvPicPr>
        <p:blipFill>
          <a:blip r:embed="rId2" cstate="print"/>
          <a:stretch>
            <a:fillRect/>
          </a:stretch>
        </p:blipFill>
        <p:spPr>
          <a:xfrm>
            <a:off x="4214810" y="1428736"/>
            <a:ext cx="3107274" cy="3214686"/>
          </a:xfrm>
          <a:prstGeom prst="rect">
            <a:avLst/>
          </a:prstGeom>
        </p:spPr>
      </p:pic>
    </p:spTree>
    <p:extLst>
      <p:ext uri="{BB962C8B-B14F-4D97-AF65-F5344CB8AC3E}">
        <p14:creationId xmlns:p14="http://schemas.microsoft.com/office/powerpoint/2010/main" xmlns="" val="3450682823"/>
      </p:ext>
    </p:extLst>
  </p:cSld>
  <p:clrMapOvr>
    <a:masterClrMapping/>
  </p:clrMapOvr>
  <p:transition spd="slow">
    <p:randomBar dir="ver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071802" y="620688"/>
            <a:ext cx="5643602" cy="5040560"/>
          </a:xfrm>
        </p:spPr>
        <p:txBody>
          <a:bodyPr>
            <a:normAutofit/>
          </a:bodyPr>
          <a:lstStyle/>
          <a:p>
            <a:pPr algn="ctr"/>
            <a:r>
              <a:rPr lang="pl-PL" b="1" dirty="0" smtClean="0">
                <a:solidFill>
                  <a:schemeClr val="tx1"/>
                </a:solidFill>
                <a:latin typeface="Constantia" panose="02030602050306030303" pitchFamily="18" charset="0"/>
              </a:rPr>
              <a:t>Wybory Wójta Gminy Spytkowice</a:t>
            </a:r>
            <a:endParaRPr lang="pl-PL" b="1" dirty="0">
              <a:solidFill>
                <a:schemeClr val="tx1"/>
              </a:solidFill>
              <a:latin typeface="Constantia" panose="02030602050306030303" pitchFamily="18" charset="0"/>
            </a:endParaRPr>
          </a:p>
          <a:p>
            <a:pPr algn="ctr"/>
            <a:r>
              <a:rPr lang="pl-PL" sz="1800" b="1" dirty="0" smtClean="0">
                <a:solidFill>
                  <a:schemeClr val="tx1"/>
                </a:solidFill>
                <a:latin typeface="Constantia" pitchFamily="18" charset="0"/>
              </a:rPr>
              <a:t>(12.11.2006 r. – wybory bezpośrednie)</a:t>
            </a:r>
          </a:p>
          <a:p>
            <a:pPr algn="ctr"/>
            <a:endParaRPr lang="pl-PL" b="1" dirty="0" smtClean="0">
              <a:solidFill>
                <a:schemeClr val="tx1"/>
              </a:solidFill>
            </a:endParaRPr>
          </a:p>
          <a:p>
            <a:pPr algn="ctr"/>
            <a:endParaRPr lang="pl-PL" b="1" dirty="0" smtClean="0">
              <a:solidFill>
                <a:schemeClr val="tx1"/>
              </a:solidFill>
            </a:endParaRPr>
          </a:p>
          <a:p>
            <a:pPr algn="l"/>
            <a:r>
              <a:rPr lang="pl-PL" sz="1600" b="1" dirty="0" smtClean="0">
                <a:solidFill>
                  <a:schemeClr val="tx1"/>
                </a:solidFill>
                <a:latin typeface="Constantia" pitchFamily="18" charset="0"/>
              </a:rPr>
              <a:t>Kandydaci i wyniki głosowania:</a:t>
            </a:r>
          </a:p>
          <a:p>
            <a:pPr marL="457200" indent="-457200" algn="l">
              <a:buFont typeface="+mj-lt"/>
              <a:buAutoNum type="arabicParenR"/>
            </a:pPr>
            <a:r>
              <a:rPr lang="pl-PL" sz="1600" b="1" dirty="0" smtClean="0">
                <a:solidFill>
                  <a:schemeClr val="tx1"/>
                </a:solidFill>
                <a:latin typeface="Constantia" pitchFamily="18" charset="0"/>
              </a:rPr>
              <a:t>Molenda Łucja	- 1596 głosów (48,09%)</a:t>
            </a:r>
          </a:p>
          <a:p>
            <a:pPr marL="457200" indent="-457200" algn="l">
              <a:buFont typeface="+mj-lt"/>
              <a:buAutoNum type="arabicParenR"/>
            </a:pPr>
            <a:r>
              <a:rPr lang="pl-PL" sz="1600" b="1" dirty="0" err="1" smtClean="0">
                <a:solidFill>
                  <a:schemeClr val="tx1"/>
                </a:solidFill>
                <a:latin typeface="Constantia" pitchFamily="18" charset="0"/>
              </a:rPr>
              <a:t>Piórowski</a:t>
            </a:r>
            <a:r>
              <a:rPr lang="pl-PL" sz="1600" b="1" dirty="0" smtClean="0">
                <a:solidFill>
                  <a:schemeClr val="tx1"/>
                </a:solidFill>
                <a:latin typeface="Constantia" pitchFamily="18" charset="0"/>
              </a:rPr>
              <a:t> Jerzy	- 1070 głosów (32,24%)</a:t>
            </a:r>
          </a:p>
          <a:p>
            <a:pPr marL="457200" indent="-457200" algn="l">
              <a:buFont typeface="+mj-lt"/>
              <a:buAutoNum type="arabicParenR"/>
            </a:pPr>
            <a:r>
              <a:rPr lang="pl-PL" sz="1600" b="1" dirty="0" err="1" smtClean="0">
                <a:solidFill>
                  <a:schemeClr val="tx1"/>
                </a:solidFill>
                <a:latin typeface="Constantia" pitchFamily="18" charset="0"/>
              </a:rPr>
              <a:t>Chlebicki</a:t>
            </a:r>
            <a:r>
              <a:rPr lang="pl-PL" sz="1600" b="1" dirty="0" smtClean="0">
                <a:solidFill>
                  <a:schemeClr val="tx1"/>
                </a:solidFill>
                <a:latin typeface="Constantia" pitchFamily="18" charset="0"/>
              </a:rPr>
              <a:t> Jan		- 653 głosy (19,67%)</a:t>
            </a:r>
          </a:p>
          <a:p>
            <a:pPr marL="457200" indent="-457200" algn="l"/>
            <a:endParaRPr lang="pl-PL" sz="1600" b="1" dirty="0" smtClean="0">
              <a:solidFill>
                <a:schemeClr val="tx1"/>
              </a:solidFill>
              <a:latin typeface="Constantia" pitchFamily="18" charset="0"/>
            </a:endParaRPr>
          </a:p>
          <a:p>
            <a:pPr marL="457200" indent="-457200" algn="l"/>
            <a:r>
              <a:rPr lang="pl-PL" sz="1600" b="1" dirty="0" smtClean="0">
                <a:solidFill>
                  <a:schemeClr val="tx1"/>
                </a:solidFill>
                <a:latin typeface="Constantia" pitchFamily="18" charset="0"/>
              </a:rPr>
              <a:t>II tura wyborów (26.11.2006 r.):</a:t>
            </a:r>
          </a:p>
          <a:p>
            <a:pPr marL="457200" indent="-457200" algn="l">
              <a:buFont typeface="+mj-lt"/>
              <a:buAutoNum type="arabicParenR"/>
            </a:pPr>
            <a:r>
              <a:rPr lang="pl-PL" sz="1600" b="1" dirty="0" smtClean="0">
                <a:solidFill>
                  <a:schemeClr val="tx1"/>
                </a:solidFill>
                <a:latin typeface="Constantia" pitchFamily="18" charset="0"/>
              </a:rPr>
              <a:t>Molenda Łucja	- 1832 głosy (55,23%)</a:t>
            </a:r>
          </a:p>
          <a:p>
            <a:pPr marL="457200" indent="-457200" algn="l">
              <a:buFont typeface="+mj-lt"/>
              <a:buAutoNum type="arabicParenR"/>
            </a:pPr>
            <a:r>
              <a:rPr lang="pl-PL" sz="1600" b="1" dirty="0" err="1" smtClean="0">
                <a:solidFill>
                  <a:schemeClr val="tx1"/>
                </a:solidFill>
                <a:latin typeface="Constantia" pitchFamily="18" charset="0"/>
              </a:rPr>
              <a:t>Piórowski</a:t>
            </a:r>
            <a:r>
              <a:rPr lang="pl-PL" sz="1600" b="1" dirty="0" smtClean="0">
                <a:solidFill>
                  <a:schemeClr val="tx1"/>
                </a:solidFill>
                <a:latin typeface="Constantia" pitchFamily="18" charset="0"/>
              </a:rPr>
              <a:t> Jerzy	- 1485 głosów (44,77%)</a:t>
            </a: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Wójt Gminy Spytkowice</a:t>
            </a: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latin typeface="Constantia" panose="02030602050306030303" pitchFamily="18" charset="0"/>
            </a:endParaRPr>
          </a:p>
          <a:p>
            <a:pPr algn="ctr"/>
            <a:r>
              <a:rPr lang="pl-PL" b="1" dirty="0" smtClean="0">
                <a:solidFill>
                  <a:schemeClr val="tx1"/>
                </a:solidFill>
                <a:latin typeface="Constantia" panose="02030602050306030303" pitchFamily="18" charset="0"/>
              </a:rPr>
              <a:t>Łucja Molenda</a:t>
            </a:r>
          </a:p>
          <a:p>
            <a:pPr algn="ctr"/>
            <a:r>
              <a:rPr lang="pl-PL" b="1" dirty="0" smtClean="0">
                <a:solidFill>
                  <a:schemeClr val="tx1"/>
                </a:solidFill>
                <a:latin typeface="Constantia" panose="02030602050306030303" pitchFamily="18" charset="0"/>
              </a:rPr>
              <a:t>2006 – 2010</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41687" y="1340768"/>
            <a:ext cx="3810000" cy="2762250"/>
          </a:xfrm>
          <a:prstGeom prst="rect">
            <a:avLst/>
          </a:prstGeom>
        </p:spPr>
      </p:pic>
    </p:spTree>
    <p:extLst>
      <p:ext uri="{BB962C8B-B14F-4D97-AF65-F5344CB8AC3E}">
        <p14:creationId xmlns:p14="http://schemas.microsoft.com/office/powerpoint/2010/main" xmlns="" val="1581636568"/>
      </p:ext>
    </p:extLst>
  </p:cSld>
  <p:clrMapOvr>
    <a:masterClrMapping/>
  </p:clrMapOvr>
  <p:transition spd="slow">
    <p:randomBar dir="ver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786050" y="428604"/>
            <a:ext cx="6143668" cy="6215106"/>
          </a:xfrm>
        </p:spPr>
        <p:txBody>
          <a:bodyPr>
            <a:normAutofit/>
          </a:bodyPr>
          <a:lstStyle/>
          <a:p>
            <a:pPr algn="ctr"/>
            <a:endParaRPr lang="pl-PL" b="1" dirty="0" smtClean="0">
              <a:solidFill>
                <a:schemeClr val="tx1"/>
              </a:solidFill>
            </a:endParaRPr>
          </a:p>
          <a:p>
            <a:pPr algn="ctr"/>
            <a:endParaRPr lang="pl-PL" b="1" dirty="0">
              <a:solidFill>
                <a:schemeClr val="tx1"/>
              </a:solidFill>
            </a:endParaRPr>
          </a:p>
          <a:p>
            <a:pPr algn="just"/>
            <a:r>
              <a:rPr lang="pl-PL" dirty="0" smtClean="0">
                <a:solidFill>
                  <a:schemeClr val="tx1"/>
                </a:solidFill>
                <a:latin typeface="Constantia" pitchFamily="18" charset="0"/>
              </a:rPr>
              <a:t>	</a:t>
            </a:r>
            <a:r>
              <a:rPr lang="pl-PL" b="1" dirty="0" smtClean="0">
                <a:solidFill>
                  <a:schemeClr val="tx1"/>
                </a:solidFill>
                <a:latin typeface="Constantia" pitchFamily="18" charset="0"/>
              </a:rPr>
              <a:t>Od 1990 roku sołtysi wsi wybierani byli na zebraniach wiejskich przez mieszkańców sołectwa uprawnionych do głosowania. </a:t>
            </a:r>
          </a:p>
          <a:p>
            <a:pPr algn="just"/>
            <a:r>
              <a:rPr lang="pl-PL" b="1" dirty="0" smtClean="0">
                <a:solidFill>
                  <a:schemeClr val="tx1"/>
                </a:solidFill>
                <a:latin typeface="Constantia" pitchFamily="18" charset="0"/>
              </a:rPr>
              <a:t>	Rada Gminy Spytkowice uchwałą </a:t>
            </a:r>
            <a:br>
              <a:rPr lang="pl-PL" b="1" dirty="0" smtClean="0">
                <a:solidFill>
                  <a:schemeClr val="tx1"/>
                </a:solidFill>
                <a:latin typeface="Constantia" pitchFamily="18" charset="0"/>
              </a:rPr>
            </a:br>
            <a:r>
              <a:rPr lang="pl-PL" b="1" dirty="0" smtClean="0">
                <a:solidFill>
                  <a:schemeClr val="tx1"/>
                </a:solidFill>
                <a:latin typeface="Constantia" pitchFamily="18" charset="0"/>
              </a:rPr>
              <a:t>nr XVI/120/04 z 12 lutego 2004 roku wprowadziła nowe uregulowanie dotyczące zasad i trybu wyboru organów sołectwa. Od tej pory sołtysi wybierani są w głosowaniu tajnym w bezpośrednich, powszechnych </a:t>
            </a:r>
            <a:br>
              <a:rPr lang="pl-PL" b="1" dirty="0" smtClean="0">
                <a:solidFill>
                  <a:schemeClr val="tx1"/>
                </a:solidFill>
                <a:latin typeface="Constantia" pitchFamily="18" charset="0"/>
              </a:rPr>
            </a:br>
            <a:r>
              <a:rPr lang="pl-PL" b="1" dirty="0" smtClean="0">
                <a:solidFill>
                  <a:schemeClr val="tx1"/>
                </a:solidFill>
                <a:latin typeface="Constantia" pitchFamily="18" charset="0"/>
              </a:rPr>
              <a:t>i równych wyborach.</a:t>
            </a: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1581636568"/>
      </p:ext>
    </p:extLst>
  </p:cSld>
  <p:clrMapOvr>
    <a:masterClrMapping/>
  </p:clrMapOvr>
  <p:transition spd="slow">
    <p:randomBar dir="ver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3203848" y="620688"/>
            <a:ext cx="5114778" cy="5040560"/>
          </a:xfrm>
        </p:spPr>
        <p:txBody>
          <a:bodyPr>
            <a:normAutofit/>
          </a:bodyPr>
          <a:lstStyle/>
          <a:p>
            <a:pPr algn="ctr"/>
            <a:r>
              <a:rPr lang="pl-PL" b="1" dirty="0" smtClean="0">
                <a:solidFill>
                  <a:schemeClr val="tx1"/>
                </a:solidFill>
                <a:latin typeface="Constantia" panose="02030602050306030303" pitchFamily="18" charset="0"/>
              </a:rPr>
              <a:t>Sołtysi wsi</a:t>
            </a:r>
          </a:p>
          <a:p>
            <a:pPr algn="ctr"/>
            <a:r>
              <a:rPr lang="pl-PL" sz="1600" b="1" dirty="0" smtClean="0">
                <a:solidFill>
                  <a:schemeClr val="tx1"/>
                </a:solidFill>
                <a:latin typeface="Constantia" panose="02030602050306030303" pitchFamily="18" charset="0"/>
              </a:rPr>
              <a:t>29.04.2007 – 07.05.2011</a:t>
            </a:r>
          </a:p>
          <a:p>
            <a:pPr algn="ctr"/>
            <a:r>
              <a:rPr lang="pl-PL" sz="1600" b="1" dirty="0" smtClean="0">
                <a:solidFill>
                  <a:schemeClr val="tx1"/>
                </a:solidFill>
                <a:latin typeface="Constantia" panose="02030602050306030303" pitchFamily="18" charset="0"/>
              </a:rPr>
              <a:t>(wybrani w wyborach bezpośrednich)</a:t>
            </a: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smtClean="0">
              <a:solidFill>
                <a:schemeClr val="tx1"/>
              </a:solidFill>
              <a:latin typeface="Constantia" panose="02030602050306030303" pitchFamily="18" charset="0"/>
            </a:endParaRPr>
          </a:p>
          <a:p>
            <a:pPr algn="ctr"/>
            <a:endParaRPr lang="pl-PL" b="1" dirty="0">
              <a:solidFill>
                <a:schemeClr val="tx1"/>
              </a:solidFill>
              <a:latin typeface="Constantia" panose="02030602050306030303"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pic>
        <p:nvPicPr>
          <p:cNvPr id="4" name="Obraz 3" descr="bachowice.png"/>
          <p:cNvPicPr>
            <a:picLocks noChangeAspect="1"/>
          </p:cNvPicPr>
          <p:nvPr/>
        </p:nvPicPr>
        <p:blipFill>
          <a:blip r:embed="rId2" cstate="print"/>
          <a:stretch>
            <a:fillRect/>
          </a:stretch>
        </p:blipFill>
        <p:spPr>
          <a:xfrm>
            <a:off x="5000628" y="2000240"/>
            <a:ext cx="555766" cy="622246"/>
          </a:xfrm>
          <a:prstGeom prst="rect">
            <a:avLst/>
          </a:prstGeom>
        </p:spPr>
      </p:pic>
      <p:pic>
        <p:nvPicPr>
          <p:cNvPr id="5" name="Obraz 4" descr="lipowa.png"/>
          <p:cNvPicPr>
            <a:picLocks noChangeAspect="1"/>
          </p:cNvPicPr>
          <p:nvPr/>
        </p:nvPicPr>
        <p:blipFill>
          <a:blip r:embed="rId3" cstate="print"/>
          <a:stretch>
            <a:fillRect/>
          </a:stretch>
        </p:blipFill>
        <p:spPr>
          <a:xfrm>
            <a:off x="7143768" y="2000240"/>
            <a:ext cx="577774" cy="636231"/>
          </a:xfrm>
          <a:prstGeom prst="rect">
            <a:avLst/>
          </a:prstGeom>
        </p:spPr>
      </p:pic>
      <p:pic>
        <p:nvPicPr>
          <p:cNvPr id="6" name="Obraz 5" descr="miejsce.png"/>
          <p:cNvPicPr>
            <a:picLocks noChangeAspect="1"/>
          </p:cNvPicPr>
          <p:nvPr/>
        </p:nvPicPr>
        <p:blipFill>
          <a:blip r:embed="rId4" cstate="print"/>
          <a:stretch>
            <a:fillRect/>
          </a:stretch>
        </p:blipFill>
        <p:spPr>
          <a:xfrm>
            <a:off x="6072198" y="2000240"/>
            <a:ext cx="577774" cy="636464"/>
          </a:xfrm>
          <a:prstGeom prst="rect">
            <a:avLst/>
          </a:prstGeom>
        </p:spPr>
      </p:pic>
      <p:pic>
        <p:nvPicPr>
          <p:cNvPr id="7" name="Obraz 6" descr="Herb Półwsia wersja I.png"/>
          <p:cNvPicPr>
            <a:picLocks noChangeAspect="1"/>
          </p:cNvPicPr>
          <p:nvPr/>
        </p:nvPicPr>
        <p:blipFill>
          <a:blip r:embed="rId5" cstate="print"/>
          <a:stretch>
            <a:fillRect/>
          </a:stretch>
        </p:blipFill>
        <p:spPr>
          <a:xfrm>
            <a:off x="8215338" y="2000240"/>
            <a:ext cx="586794" cy="642942"/>
          </a:xfrm>
          <a:prstGeom prst="rect">
            <a:avLst/>
          </a:prstGeom>
        </p:spPr>
      </p:pic>
      <p:pic>
        <p:nvPicPr>
          <p:cNvPr id="8" name="Obraz 7" descr="ryczow.png"/>
          <p:cNvPicPr>
            <a:picLocks noChangeAspect="1"/>
          </p:cNvPicPr>
          <p:nvPr/>
        </p:nvPicPr>
        <p:blipFill>
          <a:blip r:embed="rId6" cstate="print"/>
          <a:stretch>
            <a:fillRect/>
          </a:stretch>
        </p:blipFill>
        <p:spPr>
          <a:xfrm>
            <a:off x="3929058" y="2000240"/>
            <a:ext cx="596719" cy="654582"/>
          </a:xfrm>
          <a:prstGeom prst="rect">
            <a:avLst/>
          </a:prstGeom>
        </p:spPr>
      </p:pic>
      <p:pic>
        <p:nvPicPr>
          <p:cNvPr id="9" name="Obraz 8" descr="spytkowice.png"/>
          <p:cNvPicPr>
            <a:picLocks noChangeAspect="1"/>
          </p:cNvPicPr>
          <p:nvPr/>
        </p:nvPicPr>
        <p:blipFill>
          <a:blip r:embed="rId7" cstate="print"/>
          <a:stretch>
            <a:fillRect/>
          </a:stretch>
        </p:blipFill>
        <p:spPr>
          <a:xfrm>
            <a:off x="2857488" y="2000240"/>
            <a:ext cx="596144" cy="652032"/>
          </a:xfrm>
          <a:prstGeom prst="rect">
            <a:avLst/>
          </a:prstGeom>
        </p:spPr>
      </p:pic>
      <p:graphicFrame>
        <p:nvGraphicFramePr>
          <p:cNvPr id="10" name="Tabela 9"/>
          <p:cNvGraphicFramePr>
            <a:graphicFrameLocks noGrp="1"/>
          </p:cNvGraphicFramePr>
          <p:nvPr>
            <p:extLst>
              <p:ext uri="{D42A27DB-BD31-4B8C-83A1-F6EECF244321}">
                <p14:modId xmlns:p14="http://schemas.microsoft.com/office/powerpoint/2010/main" xmlns="" val="2246618627"/>
              </p:ext>
            </p:extLst>
          </p:nvPr>
        </p:nvGraphicFramePr>
        <p:xfrm>
          <a:off x="1928794" y="2786058"/>
          <a:ext cx="7072360" cy="979173"/>
        </p:xfrm>
        <a:graphic>
          <a:graphicData uri="http://schemas.openxmlformats.org/drawingml/2006/table">
            <a:tbl>
              <a:tblPr firstRow="1" bandRow="1">
                <a:tableStyleId>{284E427A-3D55-4303-BF80-6455036E1DE7}</a:tableStyleId>
              </a:tblPr>
              <a:tblGrid>
                <a:gridCol w="714379"/>
                <a:gridCol w="1071570"/>
                <a:gridCol w="1071570"/>
                <a:gridCol w="1006761"/>
                <a:gridCol w="1148166"/>
                <a:gridCol w="1029957"/>
                <a:gridCol w="1029957"/>
              </a:tblGrid>
              <a:tr h="400053">
                <a:tc>
                  <a:txBody>
                    <a:bodyPr/>
                    <a:lstStyle/>
                    <a:p>
                      <a:endParaRPr lang="pl-PL" sz="1200" dirty="0"/>
                    </a:p>
                  </a:txBody>
                  <a:tcPr/>
                </a:tc>
                <a:tc>
                  <a:txBody>
                    <a:bodyPr/>
                    <a:lstStyle/>
                    <a:p>
                      <a:pPr lvl="0" algn="ctr"/>
                      <a:r>
                        <a:rPr lang="pl-PL" sz="1250" dirty="0" smtClean="0">
                          <a:latin typeface="Constantia" pitchFamily="18" charset="0"/>
                        </a:rPr>
                        <a:t>Spytkowice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Ryczów</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Bachowice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Miejsce</a:t>
                      </a:r>
                      <a:endParaRPr lang="pl-PL" sz="1250" dirty="0">
                        <a:solidFill>
                          <a:schemeClr val="tx1"/>
                        </a:solidFill>
                        <a:latin typeface="Constantia" pitchFamily="18" charset="0"/>
                      </a:endParaRPr>
                    </a:p>
                  </a:txBody>
                  <a:tcPr/>
                </a:tc>
                <a:tc>
                  <a:txBody>
                    <a:bodyPr/>
                    <a:lstStyle/>
                    <a:p>
                      <a:pPr lvl="0" algn="ctr"/>
                      <a:r>
                        <a:rPr lang="pl-PL" sz="1250" dirty="0" smtClean="0">
                          <a:latin typeface="Constantia" pitchFamily="18" charset="0"/>
                        </a:rPr>
                        <a:t>Lipowa</a:t>
                      </a:r>
                      <a:endParaRPr lang="pl-PL" sz="1250" dirty="0">
                        <a:solidFill>
                          <a:schemeClr val="tx1"/>
                        </a:solidFill>
                        <a:latin typeface="Constantia" pitchFamily="18" charset="0"/>
                      </a:endParaRPr>
                    </a:p>
                  </a:txBody>
                  <a:tcPr/>
                </a:tc>
                <a:tc>
                  <a:txBody>
                    <a:bodyPr/>
                    <a:lstStyle/>
                    <a:p>
                      <a:pPr lvl="0" algn="ctr"/>
                      <a:r>
                        <a:rPr lang="pl-PL" sz="1250" dirty="0" smtClean="0">
                          <a:solidFill>
                            <a:schemeClr val="bg1"/>
                          </a:solidFill>
                          <a:latin typeface="Constantia" pitchFamily="18" charset="0"/>
                        </a:rPr>
                        <a:t>Półwieś</a:t>
                      </a:r>
                      <a:endParaRPr lang="pl-PL" sz="1250" dirty="0">
                        <a:solidFill>
                          <a:schemeClr val="bg1"/>
                        </a:solidFill>
                        <a:latin typeface="Constantia" pitchFamily="18" charset="0"/>
                      </a:endParaRPr>
                    </a:p>
                  </a:txBody>
                  <a:tcPr/>
                </a:tc>
              </a:tr>
              <a:tr h="400053">
                <a:tc>
                  <a:txBody>
                    <a:bodyPr/>
                    <a:lstStyle/>
                    <a:p>
                      <a:pPr algn="ctr"/>
                      <a:r>
                        <a:rPr lang="pl-PL" sz="1600" b="1" dirty="0" smtClean="0">
                          <a:latin typeface="Constantia" pitchFamily="18" charset="0"/>
                        </a:rPr>
                        <a:t>2007 - 2011</a:t>
                      </a:r>
                      <a:endParaRPr lang="pl-PL" sz="1600" b="1" dirty="0">
                        <a:solidFill>
                          <a:schemeClr val="bg1"/>
                        </a:solidFill>
                        <a:latin typeface="Constantia" pitchFamily="18" charset="0"/>
                      </a:endParaRPr>
                    </a:p>
                  </a:txBody>
                  <a:tcPr/>
                </a:tc>
                <a:tc>
                  <a:txBody>
                    <a:bodyPr/>
                    <a:lstStyle/>
                    <a:p>
                      <a:pPr lvl="0" algn="ctr"/>
                      <a:r>
                        <a:rPr lang="pl-PL" sz="1200" dirty="0" smtClean="0">
                          <a:latin typeface="Constantia" pitchFamily="18" charset="0"/>
                        </a:rPr>
                        <a:t>Stefan Szymocha</a:t>
                      </a:r>
                      <a:endParaRPr lang="pl-PL" sz="1200" dirty="0">
                        <a:latin typeface="Constantia" pitchFamily="18" charset="0"/>
                      </a:endParaRPr>
                    </a:p>
                  </a:txBody>
                  <a:tcPr/>
                </a:tc>
                <a:tc>
                  <a:txBody>
                    <a:bodyPr/>
                    <a:lstStyle/>
                    <a:p>
                      <a:pPr lvl="0" algn="ctr"/>
                      <a:r>
                        <a:rPr lang="pl-PL" sz="1200" dirty="0" smtClean="0">
                          <a:latin typeface="Constantia" pitchFamily="18" charset="0"/>
                        </a:rPr>
                        <a:t>Anna Maślona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dirty="0" smtClean="0">
                          <a:latin typeface="Constantia" pitchFamily="18" charset="0"/>
                        </a:rPr>
                        <a:t>Marian Szewczyk</a:t>
                      </a:r>
                    </a:p>
                  </a:txBody>
                  <a:tcPr/>
                </a:tc>
                <a:tc>
                  <a:txBody>
                    <a:bodyPr/>
                    <a:lstStyle/>
                    <a:p>
                      <a:pPr lvl="0" algn="ctr"/>
                      <a:r>
                        <a:rPr lang="pl-PL" sz="1200" dirty="0" smtClean="0">
                          <a:latin typeface="Constantia" pitchFamily="18" charset="0"/>
                        </a:rPr>
                        <a:t>Grażyna Stańczyk</a:t>
                      </a:r>
                      <a:endParaRPr lang="pl-PL" sz="1200" dirty="0">
                        <a:latin typeface="Constantia" pitchFamily="18" charset="0"/>
                      </a:endParaRPr>
                    </a:p>
                  </a:txBody>
                  <a:tcPr/>
                </a:tc>
                <a:tc>
                  <a:txBody>
                    <a:bodyPr/>
                    <a:lstStyle/>
                    <a:p>
                      <a:pPr lvl="0" algn="ctr"/>
                      <a:r>
                        <a:rPr lang="pl-PL" sz="1200" dirty="0" smtClean="0">
                          <a:latin typeface="Constantia" pitchFamily="18" charset="0"/>
                        </a:rPr>
                        <a:t>Stefan Gierek</a:t>
                      </a:r>
                    </a:p>
                  </a:txBody>
                  <a:tcPr/>
                </a:tc>
                <a:tc>
                  <a:txBody>
                    <a:bodyPr/>
                    <a:lstStyle/>
                    <a:p>
                      <a:pPr lvl="0" algn="ctr"/>
                      <a:r>
                        <a:rPr lang="pl-PL" sz="1200" dirty="0" smtClean="0">
                          <a:latin typeface="Constantia" pitchFamily="18" charset="0"/>
                        </a:rPr>
                        <a:t>Stanisław Maślona</a:t>
                      </a:r>
                    </a:p>
                  </a:txBody>
                  <a:tcPr/>
                </a:tc>
              </a:tr>
            </a:tbl>
          </a:graphicData>
        </a:graphic>
      </p:graphicFrame>
    </p:spTree>
    <p:extLst>
      <p:ext uri="{BB962C8B-B14F-4D97-AF65-F5344CB8AC3E}">
        <p14:creationId xmlns:p14="http://schemas.microsoft.com/office/powerpoint/2010/main" xmlns="" val="344573540"/>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2000">
              <a:schemeClr val="tx1"/>
            </a:gs>
            <a:gs pos="59000">
              <a:srgbClr val="FF0000"/>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Tytuł 3"/>
          <p:cNvSpPr>
            <a:spLocks noGrp="1"/>
          </p:cNvSpPr>
          <p:nvPr>
            <p:ph type="ctrTitle"/>
          </p:nvPr>
        </p:nvSpPr>
        <p:spPr/>
        <p:txBody>
          <a:bodyPr/>
          <a:lstStyle/>
          <a:p>
            <a:pPr algn="ctr"/>
            <a:endParaRPr lang="pl-PL" dirty="0"/>
          </a:p>
        </p:txBody>
      </p:sp>
      <p:sp>
        <p:nvSpPr>
          <p:cNvPr id="5" name="Podtytuł 4"/>
          <p:cNvSpPr>
            <a:spLocks noGrp="1"/>
          </p:cNvSpPr>
          <p:nvPr>
            <p:ph type="subTitle" idx="1"/>
          </p:nvPr>
        </p:nvSpPr>
        <p:spPr/>
        <p:txBody>
          <a:bodyPr/>
          <a:lstStyle/>
          <a:p>
            <a:endParaRPr lang="pl-PL" dirty="0"/>
          </a:p>
        </p:txBody>
      </p:sp>
      <p:pic>
        <p:nvPicPr>
          <p:cNvPr id="5122" name="Picture 2" descr="C:\Documents and Settings\admin\Pulpit\mapa_gminy.jpg"/>
          <p:cNvPicPr>
            <a:picLocks noChangeAspect="1" noChangeArrowheads="1"/>
          </p:cNvPicPr>
          <p:nvPr/>
        </p:nvPicPr>
        <p:blipFill>
          <a:blip r:embed="rId2" cstate="print"/>
          <a:srcRect/>
          <a:stretch>
            <a:fillRect/>
          </a:stretch>
        </p:blipFill>
        <p:spPr bwMode="auto">
          <a:xfrm>
            <a:off x="1500166" y="142852"/>
            <a:ext cx="5715040" cy="6461804"/>
          </a:xfrm>
          <a:prstGeom prst="rect">
            <a:avLst/>
          </a:prstGeom>
          <a:noFill/>
        </p:spPr>
      </p:pic>
      <p:pic>
        <p:nvPicPr>
          <p:cNvPr id="6" name="Picture 4" descr="\\Serwer\sieciowy\brania damian\25lat_black.jpg"/>
          <p:cNvPicPr>
            <a:picLocks noChangeAspect="1" noChangeArrowheads="1"/>
          </p:cNvPicPr>
          <p:nvPr/>
        </p:nvPicPr>
        <p:blipFill>
          <a:blip r:embed="rId3" cstate="print"/>
          <a:srcRect/>
          <a:stretch>
            <a:fillRect/>
          </a:stretch>
        </p:blipFill>
        <p:spPr bwMode="auto">
          <a:xfrm>
            <a:off x="7627963" y="0"/>
            <a:ext cx="1516037" cy="758824"/>
          </a:xfrm>
          <a:prstGeom prst="rect">
            <a:avLst/>
          </a:prstGeom>
          <a:noFill/>
          <a:effectLst>
            <a:outerShdw dist="50800" sx="1000" sy="1000" algn="ctr" rotWithShape="0">
              <a:schemeClr val="bg1"/>
            </a:outerShdw>
          </a:effectLst>
        </p:spPr>
      </p:pic>
    </p:spTree>
  </p:cSld>
  <p:clrMapOvr>
    <a:masterClrMapping/>
  </p:clrMapOvr>
  <p:transition spd="slow">
    <p:randomBar dir="ver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27784" y="0"/>
            <a:ext cx="6516216"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786050" y="214290"/>
            <a:ext cx="6215106" cy="6357982"/>
          </a:xfrm>
        </p:spPr>
        <p:txBody>
          <a:bodyPr>
            <a:normAutofit/>
          </a:bodyPr>
          <a:lstStyle/>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endParaRPr lang="pl-PL" b="1" dirty="0" smtClean="0">
              <a:solidFill>
                <a:schemeClr val="tx1"/>
              </a:solidFill>
              <a:latin typeface="Constantia" pitchFamily="18" charset="0"/>
            </a:endParaRPr>
          </a:p>
          <a:p>
            <a:pPr algn="ctr"/>
            <a:r>
              <a:rPr lang="pl-PL" b="1" dirty="0" smtClean="0">
                <a:solidFill>
                  <a:schemeClr val="tx1"/>
                </a:solidFill>
                <a:latin typeface="Constantia" pitchFamily="18" charset="0"/>
              </a:rPr>
              <a:t>Najważniejsze osiągnięcia tej kadencji…</a:t>
            </a: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p:txBody>
      </p:sp>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14282" y="142852"/>
            <a:ext cx="8786874" cy="6429420"/>
          </a:xfrm>
        </p:spPr>
        <p:txBody>
          <a:bodyPr>
            <a:normAutofit/>
          </a:bodyPr>
          <a:lstStyle/>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l"/>
            <a:endParaRPr lang="pl-PL" b="1" dirty="0" smtClean="0">
              <a:solidFill>
                <a:schemeClr val="tx1"/>
              </a:solidFill>
            </a:endParaRPr>
          </a:p>
          <a:p>
            <a:pPr algn="l"/>
            <a:r>
              <a:rPr lang="pl-PL" sz="1400" b="1" dirty="0" smtClean="0">
                <a:solidFill>
                  <a:schemeClr val="tx1"/>
                </a:solidFill>
                <a:latin typeface="Constantia" pitchFamily="18" charset="0"/>
              </a:rPr>
              <a:t>       Budowa budynku GZOZ w Ryczowie…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…i w Bachowicach</a:t>
            </a:r>
          </a:p>
        </p:txBody>
      </p:sp>
      <p:pic>
        <p:nvPicPr>
          <p:cNvPr id="3074" name="Picture 2"/>
          <p:cNvPicPr>
            <a:picLocks noChangeAspect="1" noChangeArrowheads="1"/>
          </p:cNvPicPr>
          <p:nvPr/>
        </p:nvPicPr>
        <p:blipFill>
          <a:blip r:embed="rId2"/>
          <a:srcRect/>
          <a:stretch>
            <a:fillRect/>
          </a:stretch>
        </p:blipFill>
        <p:spPr bwMode="auto">
          <a:xfrm>
            <a:off x="4643437" y="1785926"/>
            <a:ext cx="4500563" cy="3590925"/>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0" y="571480"/>
            <a:ext cx="4643438" cy="3266481"/>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anim calcmode="lin" valueType="num">
                                      <p:cBhvr additive="base">
                                        <p:cTn id="11"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14282" y="142852"/>
            <a:ext cx="8786874" cy="6429420"/>
          </a:xfrm>
        </p:spPr>
        <p:txBody>
          <a:bodyPr>
            <a:normAutofit/>
          </a:bodyPr>
          <a:lstStyle/>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r>
              <a:rPr lang="pl-PL" sz="1400" b="1" dirty="0" smtClean="0">
                <a:solidFill>
                  <a:schemeClr val="tx1"/>
                </a:solidFill>
                <a:latin typeface="Constantia" pitchFamily="18" charset="0"/>
              </a:rPr>
              <a:t>Remont budynków GZOZ w Spytkowicach</a:t>
            </a:r>
          </a:p>
        </p:txBody>
      </p:sp>
      <p:pic>
        <p:nvPicPr>
          <p:cNvPr id="4098" name="Picture 2"/>
          <p:cNvPicPr>
            <a:picLocks noChangeAspect="1" noChangeArrowheads="1"/>
          </p:cNvPicPr>
          <p:nvPr/>
        </p:nvPicPr>
        <p:blipFill>
          <a:blip r:embed="rId2"/>
          <a:srcRect/>
          <a:stretch>
            <a:fillRect/>
          </a:stretch>
        </p:blipFill>
        <p:spPr bwMode="auto">
          <a:xfrm>
            <a:off x="142844" y="571480"/>
            <a:ext cx="4208116" cy="3357586"/>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4283075" y="2786058"/>
            <a:ext cx="4860925" cy="3421063"/>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14282" y="142852"/>
            <a:ext cx="8786874" cy="6429420"/>
          </a:xfrm>
        </p:spPr>
        <p:txBody>
          <a:bodyPr>
            <a:normAutofit/>
          </a:bodyPr>
          <a:lstStyle/>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Budowa Domu Pogrzebowego w Ryczowie</a:t>
            </a:r>
          </a:p>
        </p:txBody>
      </p:sp>
      <p:pic>
        <p:nvPicPr>
          <p:cNvPr id="5122" name="Picture 2"/>
          <p:cNvPicPr>
            <a:picLocks noChangeAspect="1" noChangeArrowheads="1"/>
          </p:cNvPicPr>
          <p:nvPr/>
        </p:nvPicPr>
        <p:blipFill>
          <a:blip r:embed="rId2"/>
          <a:srcRect/>
          <a:stretch>
            <a:fillRect/>
          </a:stretch>
        </p:blipFill>
        <p:spPr bwMode="auto">
          <a:xfrm>
            <a:off x="1214414" y="357166"/>
            <a:ext cx="6500858" cy="5186927"/>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14282" y="142852"/>
            <a:ext cx="8786874" cy="6429420"/>
          </a:xfrm>
        </p:spPr>
        <p:txBody>
          <a:bodyPr>
            <a:normAutofit/>
          </a:bodyPr>
          <a:lstStyle/>
          <a:p>
            <a:pPr algn="ctr"/>
            <a:endParaRPr lang="pl-PL" b="1" dirty="0" smtClean="0">
              <a:solidFill>
                <a:schemeClr val="tx1"/>
              </a:solidFill>
              <a:effectLst>
                <a:outerShdw blurRad="38100" dist="38100" dir="2700000" algn="tl">
                  <a:srgbClr val="000000">
                    <a:alpha val="43137"/>
                  </a:srgbClr>
                </a:outerShdw>
              </a:effectLst>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r>
              <a:rPr lang="pl-PL" sz="1400" b="1" dirty="0" smtClean="0">
                <a:solidFill>
                  <a:schemeClr val="tx1"/>
                </a:solidFill>
                <a:latin typeface="Constantia" pitchFamily="18" charset="0"/>
              </a:rPr>
              <a:t>Przebudowa DK nr 44 w Ryczowie</a:t>
            </a:r>
          </a:p>
        </p:txBody>
      </p:sp>
      <p:pic>
        <p:nvPicPr>
          <p:cNvPr id="6146" name="Picture 2"/>
          <p:cNvPicPr>
            <a:picLocks noChangeAspect="1" noChangeArrowheads="1"/>
          </p:cNvPicPr>
          <p:nvPr/>
        </p:nvPicPr>
        <p:blipFill>
          <a:blip r:embed="rId2"/>
          <a:srcRect/>
          <a:stretch>
            <a:fillRect/>
          </a:stretch>
        </p:blipFill>
        <p:spPr bwMode="auto">
          <a:xfrm>
            <a:off x="214282" y="571480"/>
            <a:ext cx="4500563" cy="2871787"/>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4143372" y="2500306"/>
            <a:ext cx="4860925" cy="3200400"/>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14282" y="142852"/>
            <a:ext cx="8786874" cy="6715148"/>
          </a:xfrm>
        </p:spPr>
        <p:txBody>
          <a:bodyPr>
            <a:normAutofit/>
          </a:bodyPr>
          <a:lstStyle/>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l"/>
            <a:r>
              <a:rPr lang="pl-PL" sz="1400" b="1" dirty="0" smtClean="0">
                <a:solidFill>
                  <a:schemeClr val="tx1"/>
                </a:solidFill>
                <a:latin typeface="Constantia" pitchFamily="18" charset="0"/>
              </a:rPr>
              <a:t>Budowa sali gimnastycznej przy ZSP w Ryczowie… </a:t>
            </a:r>
          </a:p>
          <a:p>
            <a:pPr algn="l"/>
            <a:r>
              <a:rPr lang="pl-PL" sz="1400" b="1" dirty="0" smtClean="0">
                <a:solidFill>
                  <a:schemeClr val="tx1"/>
                </a:solidFill>
                <a:latin typeface="Constantia" pitchFamily="18" charset="0"/>
              </a:rPr>
              <a:t>						               …i ZSP w Bachowicach</a:t>
            </a:r>
          </a:p>
        </p:txBody>
      </p:sp>
      <p:pic>
        <p:nvPicPr>
          <p:cNvPr id="7170" name="Picture 2"/>
          <p:cNvPicPr>
            <a:picLocks noChangeAspect="1" noChangeArrowheads="1"/>
          </p:cNvPicPr>
          <p:nvPr/>
        </p:nvPicPr>
        <p:blipFill>
          <a:blip r:embed="rId2"/>
          <a:srcRect/>
          <a:stretch>
            <a:fillRect/>
          </a:stretch>
        </p:blipFill>
        <p:spPr bwMode="auto">
          <a:xfrm>
            <a:off x="4500562" y="500042"/>
            <a:ext cx="4448613" cy="3357586"/>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5500694" y="3929066"/>
            <a:ext cx="3481560" cy="2624143"/>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285720" y="571481"/>
            <a:ext cx="3786214" cy="2839336"/>
          </a:xfrm>
          <a:prstGeom prst="rect">
            <a:avLst/>
          </a:prstGeom>
          <a:noFill/>
          <a:ln w="9525">
            <a:noFill/>
            <a:miter lim="800000"/>
            <a:headEnd/>
            <a:tailEnd/>
          </a:ln>
          <a:effectLst/>
        </p:spPr>
      </p:pic>
      <p:pic>
        <p:nvPicPr>
          <p:cNvPr id="7173" name="Picture 5"/>
          <p:cNvPicPr>
            <a:picLocks noChangeAspect="1" noChangeArrowheads="1"/>
          </p:cNvPicPr>
          <p:nvPr/>
        </p:nvPicPr>
        <p:blipFill>
          <a:blip r:embed="rId5"/>
          <a:srcRect/>
          <a:stretch>
            <a:fillRect/>
          </a:stretch>
        </p:blipFill>
        <p:spPr bwMode="auto">
          <a:xfrm>
            <a:off x="285720" y="3500438"/>
            <a:ext cx="3714776" cy="2752869"/>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1000" fill="hold"/>
                                        <p:tgtEl>
                                          <p:spTgt spid="7170"/>
                                        </p:tgtEl>
                                        <p:attrNameLst>
                                          <p:attrName>ppt_x</p:attrName>
                                        </p:attrNameLst>
                                      </p:cBhvr>
                                      <p:tavLst>
                                        <p:tav tm="0">
                                          <p:val>
                                            <p:strVal val="1+#ppt_w/2"/>
                                          </p:val>
                                        </p:tav>
                                        <p:tav tm="100000">
                                          <p:val>
                                            <p:strVal val="#ppt_x"/>
                                          </p:val>
                                        </p:tav>
                                      </p:tavLst>
                                    </p:anim>
                                    <p:anim calcmode="lin" valueType="num">
                                      <p:cBhvr additive="base">
                                        <p:cTn id="8" dur="1000" fill="hold"/>
                                        <p:tgtEl>
                                          <p:spTgt spid="717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171"/>
                                        </p:tgtEl>
                                        <p:attrNameLst>
                                          <p:attrName>style.visibility</p:attrName>
                                        </p:attrNameLst>
                                      </p:cBhvr>
                                      <p:to>
                                        <p:strVal val="visible"/>
                                      </p:to>
                                    </p:set>
                                    <p:anim calcmode="lin" valueType="num">
                                      <p:cBhvr additive="base">
                                        <p:cTn id="11" dur="1000" fill="hold"/>
                                        <p:tgtEl>
                                          <p:spTgt spid="7171"/>
                                        </p:tgtEl>
                                        <p:attrNameLst>
                                          <p:attrName>ppt_x</p:attrName>
                                        </p:attrNameLst>
                                      </p:cBhvr>
                                      <p:tavLst>
                                        <p:tav tm="0">
                                          <p:val>
                                            <p:strVal val="1+#ppt_w/2"/>
                                          </p:val>
                                        </p:tav>
                                        <p:tav tm="100000">
                                          <p:val>
                                            <p:strVal val="#ppt_x"/>
                                          </p:val>
                                        </p:tav>
                                      </p:tavLst>
                                    </p:anim>
                                    <p:anim calcmode="lin" valueType="num">
                                      <p:cBhvr additive="base">
                                        <p:cTn id="12" dur="1000" fill="hold"/>
                                        <p:tgtEl>
                                          <p:spTgt spid="717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6" end="16"/>
                                            </p:txEl>
                                          </p:spTgt>
                                        </p:tgtEl>
                                        <p:attrNameLst>
                                          <p:attrName>style.visibility</p:attrName>
                                        </p:attrNameLst>
                                      </p:cBhvr>
                                      <p:to>
                                        <p:strVal val="visible"/>
                                      </p:to>
                                    </p:set>
                                    <p:anim calcmode="lin" valueType="num">
                                      <p:cBhvr additive="base">
                                        <p:cTn id="15"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14282" y="142852"/>
            <a:ext cx="8786874" cy="6429420"/>
          </a:xfrm>
        </p:spPr>
        <p:txBody>
          <a:bodyPr>
            <a:normAutofit/>
          </a:bodyPr>
          <a:lstStyle/>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r>
              <a:rPr lang="pl-PL" sz="1400" b="1" dirty="0" smtClean="0">
                <a:solidFill>
                  <a:schemeClr val="tx1"/>
                </a:solidFill>
                <a:latin typeface="Constantia" pitchFamily="18" charset="0"/>
              </a:rPr>
              <a:t>Przyłączenie Sołectwa Półwieś do Gminy Spytkowice</a:t>
            </a:r>
          </a:p>
          <a:p>
            <a:pPr algn="ctr"/>
            <a:r>
              <a:rPr lang="pl-PL" sz="1400" b="1" dirty="0" smtClean="0">
                <a:solidFill>
                  <a:schemeClr val="tx1"/>
                </a:solidFill>
                <a:latin typeface="Constantia" pitchFamily="18" charset="0"/>
              </a:rPr>
              <a:t>1 stycznia 2007 r.</a:t>
            </a:r>
          </a:p>
        </p:txBody>
      </p:sp>
      <p:pic>
        <p:nvPicPr>
          <p:cNvPr id="4" name="Obraz 3" descr="Herb Półwsia wersja I.png"/>
          <p:cNvPicPr>
            <a:picLocks noChangeAspect="1"/>
          </p:cNvPicPr>
          <p:nvPr/>
        </p:nvPicPr>
        <p:blipFill>
          <a:blip r:embed="rId2" cstate="print"/>
          <a:stretch>
            <a:fillRect/>
          </a:stretch>
        </p:blipFill>
        <p:spPr>
          <a:xfrm>
            <a:off x="3286116" y="1571612"/>
            <a:ext cx="2607976" cy="2857520"/>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animEffect transition="in" filter="fade">
                                      <p:cBhvr>
                                        <p:cTn id="10" dur="10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anim calcmode="lin" valueType="num">
                                      <p:cBhvr additive="base">
                                        <p:cTn id="1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2" end="1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anim calcmode="lin" valueType="num">
                                      <p:cBhvr additive="base">
                                        <p:cTn id="1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14282" y="142852"/>
            <a:ext cx="8786874" cy="6429420"/>
          </a:xfrm>
        </p:spPr>
        <p:txBody>
          <a:bodyPr>
            <a:normAutofit/>
          </a:bodyPr>
          <a:lstStyle/>
          <a:p>
            <a:pPr algn="ctr"/>
            <a:endParaRPr lang="pl-PL" b="1" dirty="0" smtClean="0">
              <a:solidFill>
                <a:schemeClr val="tx1"/>
              </a:solidFill>
              <a:latin typeface="Constantia" pitchFamily="18" charset="0"/>
            </a:endParaRP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ctr"/>
            <a:endParaRPr lang="pl-PL" b="1" dirty="0" smtClean="0">
              <a:solidFill>
                <a:schemeClr val="tx1"/>
              </a:solidFill>
            </a:endParaRPr>
          </a:p>
          <a:p>
            <a:pPr algn="l"/>
            <a:r>
              <a:rPr lang="pl-PL" sz="1400" b="1" dirty="0" smtClean="0">
                <a:solidFill>
                  <a:schemeClr val="tx1"/>
                </a:solidFill>
                <a:latin typeface="Constantia" pitchFamily="18" charset="0"/>
              </a:rPr>
              <a:t>Budowa kompleksu boisk sportowych </a:t>
            </a:r>
            <a:br>
              <a:rPr lang="pl-PL" sz="1400" b="1" dirty="0" smtClean="0">
                <a:solidFill>
                  <a:schemeClr val="tx1"/>
                </a:solidFill>
                <a:latin typeface="Constantia" pitchFamily="18" charset="0"/>
              </a:rPr>
            </a:br>
            <a:r>
              <a:rPr lang="pl-PL" sz="1400" b="1" dirty="0" smtClean="0">
                <a:solidFill>
                  <a:schemeClr val="tx1"/>
                </a:solidFill>
                <a:latin typeface="Constantia" pitchFamily="18" charset="0"/>
              </a:rPr>
              <a:t>„Moje boisko - Orlik 2012” przy ul. Dębowej w Bachowicach</a:t>
            </a:r>
          </a:p>
        </p:txBody>
      </p:sp>
      <p:pic>
        <p:nvPicPr>
          <p:cNvPr id="8194" name="Picture 2"/>
          <p:cNvPicPr>
            <a:picLocks noChangeAspect="1" noChangeArrowheads="1"/>
          </p:cNvPicPr>
          <p:nvPr/>
        </p:nvPicPr>
        <p:blipFill>
          <a:blip r:embed="rId2"/>
          <a:srcRect/>
          <a:stretch>
            <a:fillRect/>
          </a:stretch>
        </p:blipFill>
        <p:spPr bwMode="auto">
          <a:xfrm>
            <a:off x="0" y="571480"/>
            <a:ext cx="4387183" cy="3500461"/>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4714876" y="571481"/>
            <a:ext cx="4217983" cy="2967190"/>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5297356" y="3643314"/>
            <a:ext cx="3670910" cy="2928958"/>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214282" y="142852"/>
            <a:ext cx="8786874" cy="6858048"/>
          </a:xfrm>
        </p:spPr>
        <p:txBody>
          <a:bodyPr>
            <a:normAutofit/>
          </a:bodyPr>
          <a:lstStyle/>
          <a:p>
            <a:pPr algn="ctr"/>
            <a:r>
              <a:rPr lang="pl-PL" sz="1600" b="1" dirty="0" smtClean="0">
                <a:solidFill>
                  <a:schemeClr val="tx1"/>
                </a:solidFill>
                <a:latin typeface="Constantia" pitchFamily="18" charset="0"/>
              </a:rPr>
              <a:t>Budowa siedmiu placów zabaw na terenie gminy</a:t>
            </a:r>
          </a:p>
          <a:p>
            <a:pPr algn="ctr"/>
            <a:endParaRPr lang="pl-PL" b="1" dirty="0">
              <a:solidFill>
                <a:schemeClr val="tx1"/>
              </a:solidFill>
              <a:latin typeface="Constantia" pitchFamily="18" charset="0"/>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a:p>
            <a:pPr algn="ctr"/>
            <a:endParaRPr lang="pl-PL" b="1" dirty="0">
              <a:solidFill>
                <a:schemeClr val="tx1"/>
              </a:solidFill>
            </a:endParaRPr>
          </a:p>
          <a:p>
            <a:pPr algn="ctr"/>
            <a:endParaRPr lang="pl-PL" b="1" dirty="0" smtClean="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500034" y="857233"/>
            <a:ext cx="3223235" cy="2571767"/>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857752" y="857232"/>
            <a:ext cx="3643338" cy="2562949"/>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500034" y="3786190"/>
            <a:ext cx="3357586" cy="2678962"/>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4857752" y="3786190"/>
            <a:ext cx="3852192" cy="2709870"/>
          </a:xfrm>
          <a:prstGeom prst="rect">
            <a:avLst/>
          </a:prstGeom>
          <a:noFill/>
          <a:ln w="9525">
            <a:noFill/>
            <a:miter lim="800000"/>
            <a:headEnd/>
            <a:tailEnd/>
          </a:ln>
          <a:effectLst/>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12000">
              <a:schemeClr val="bg1"/>
            </a:gs>
            <a:gs pos="18000">
              <a:srgbClr val="FF0000"/>
            </a:gs>
            <a:gs pos="100000">
              <a:srgbClr val="FF0000"/>
            </a:gs>
            <a:gs pos="100000">
              <a:srgbClr val="FF0000"/>
            </a:gs>
          </a:gsLst>
          <a:lin ang="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0"/>
            <a:ext cx="9144000" cy="6858000"/>
          </a:xfrm>
        </p:spPr>
        <p:style>
          <a:lnRef idx="1">
            <a:schemeClr val="accent2"/>
          </a:lnRef>
          <a:fillRef idx="1003">
            <a:schemeClr val="lt1"/>
          </a:fillRef>
          <a:effectRef idx="1">
            <a:schemeClr val="accent2"/>
          </a:effectRef>
          <a:fontRef idx="minor">
            <a:schemeClr val="dk1"/>
          </a:fontRef>
        </p:style>
        <p:txBody>
          <a:bodyPr/>
          <a:lstStyle/>
          <a:p>
            <a:endParaRPr lang="pl-PL" dirty="0"/>
          </a:p>
        </p:txBody>
      </p:sp>
      <p:sp>
        <p:nvSpPr>
          <p:cNvPr id="3" name="Podtytuł 2"/>
          <p:cNvSpPr>
            <a:spLocks noGrp="1"/>
          </p:cNvSpPr>
          <p:nvPr>
            <p:ph type="subTitle" idx="1"/>
          </p:nvPr>
        </p:nvSpPr>
        <p:spPr>
          <a:xfrm>
            <a:off x="142844" y="142852"/>
            <a:ext cx="9001156" cy="6715148"/>
          </a:xfrm>
        </p:spPr>
        <p:txBody>
          <a:bodyPr>
            <a:normAutofit/>
          </a:bodyPr>
          <a:lstStyle/>
          <a:p>
            <a:pPr algn="l"/>
            <a:endParaRPr lang="pl-PL" sz="2000" b="1" dirty="0" smtClean="0">
              <a:solidFill>
                <a:schemeClr val="tx1"/>
              </a:solidFill>
              <a:latin typeface="Constantia" pitchFamily="18" charset="0"/>
            </a:endParaRPr>
          </a:p>
          <a:p>
            <a:pPr algn="l"/>
            <a:endParaRPr lang="pl-PL" sz="20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r>
              <a:rPr lang="pl-PL" sz="1400" b="1" dirty="0" smtClean="0">
                <a:solidFill>
                  <a:schemeClr val="tx1"/>
                </a:solidFill>
                <a:latin typeface="Constantia" pitchFamily="18" charset="0"/>
              </a:rPr>
              <a:t>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endParaRPr lang="pl-PL" sz="1400" b="1" dirty="0" smtClean="0">
              <a:solidFill>
                <a:schemeClr val="tx1"/>
              </a:solidFill>
              <a:latin typeface="Constantia" pitchFamily="18" charset="0"/>
            </a:endParaRPr>
          </a:p>
          <a:p>
            <a:pPr algn="ctr"/>
            <a:r>
              <a:rPr lang="pl-PL" sz="1400" b="1" dirty="0" smtClean="0">
                <a:solidFill>
                  <a:schemeClr val="tx1"/>
                </a:solidFill>
                <a:latin typeface="Constantia" pitchFamily="18" charset="0"/>
              </a:rPr>
              <a:t> </a:t>
            </a:r>
          </a:p>
          <a:p>
            <a:pPr algn="ctr"/>
            <a:r>
              <a:rPr lang="pl-PL" sz="1400" b="1" dirty="0" smtClean="0">
                <a:solidFill>
                  <a:schemeClr val="tx1"/>
                </a:solidFill>
                <a:latin typeface="Constantia" pitchFamily="18" charset="0"/>
              </a:rPr>
              <a:t>Organizacja prac  interwencyjnych i społecznie użytecznych	       </a:t>
            </a: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a:p>
            <a:pPr algn="l"/>
            <a:endParaRPr lang="pl-PL" sz="1400" b="1" dirty="0" smtClean="0">
              <a:solidFill>
                <a:schemeClr val="tx1"/>
              </a:solidFill>
              <a:latin typeface="Constantia" pitchFamily="18" charset="0"/>
            </a:endParaRPr>
          </a:p>
        </p:txBody>
      </p:sp>
      <p:pic>
        <p:nvPicPr>
          <p:cNvPr id="6" name="Obraz 5" descr="roboty2.jpg"/>
          <p:cNvPicPr>
            <a:picLocks noChangeAspect="1"/>
          </p:cNvPicPr>
          <p:nvPr/>
        </p:nvPicPr>
        <p:blipFill>
          <a:blip r:embed="rId2"/>
          <a:stretch>
            <a:fillRect/>
          </a:stretch>
        </p:blipFill>
        <p:spPr>
          <a:xfrm>
            <a:off x="5429256" y="785794"/>
            <a:ext cx="3162569" cy="4214842"/>
          </a:xfrm>
          <a:prstGeom prst="rect">
            <a:avLst/>
          </a:prstGeom>
        </p:spPr>
      </p:pic>
      <p:pic>
        <p:nvPicPr>
          <p:cNvPr id="5" name="Obraz 4" descr="roboty1.jpg"/>
          <p:cNvPicPr>
            <a:picLocks noChangeAspect="1"/>
          </p:cNvPicPr>
          <p:nvPr/>
        </p:nvPicPr>
        <p:blipFill>
          <a:blip r:embed="rId3"/>
          <a:stretch>
            <a:fillRect/>
          </a:stretch>
        </p:blipFill>
        <p:spPr>
          <a:xfrm>
            <a:off x="142844" y="214290"/>
            <a:ext cx="4284332" cy="3214710"/>
          </a:xfrm>
          <a:prstGeom prst="rect">
            <a:avLst/>
          </a:prstGeom>
        </p:spPr>
      </p:pic>
      <p:pic>
        <p:nvPicPr>
          <p:cNvPr id="7" name="Obraz 6" descr="CIMG0025.JPG"/>
          <p:cNvPicPr>
            <a:picLocks noChangeAspect="1"/>
          </p:cNvPicPr>
          <p:nvPr/>
        </p:nvPicPr>
        <p:blipFill>
          <a:blip r:embed="rId4" cstate="print"/>
          <a:stretch>
            <a:fillRect/>
          </a:stretch>
        </p:blipFill>
        <p:spPr>
          <a:xfrm>
            <a:off x="1500166" y="2857496"/>
            <a:ext cx="4214842" cy="3161132"/>
          </a:xfrm>
          <a:prstGeom prst="rect">
            <a:avLst/>
          </a:prstGeom>
        </p:spPr>
      </p:pic>
    </p:spTree>
    <p:extLst>
      <p:ext uri="{BB962C8B-B14F-4D97-AF65-F5344CB8AC3E}">
        <p14:creationId xmlns:p14="http://schemas.microsoft.com/office/powerpoint/2010/main" xmlns="" val="615836747"/>
      </p:ext>
    </p:extLst>
  </p:cSld>
  <p:clrMapOvr>
    <a:masterClrMapping/>
  </p:clrMapOvr>
  <p:transition spd="slow">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Energetyczny">
  <a:themeElements>
    <a:clrScheme name="Energetyczny">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Energetyczny">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Energetyczny">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Bogaty">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ogaty">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4989</TotalTime>
  <Words>1969</Words>
  <Application>Microsoft Office PowerPoint</Application>
  <PresentationFormat>Pokaz na ekranie (4:3)</PresentationFormat>
  <Paragraphs>2928</Paragraphs>
  <Slides>170</Slides>
  <Notes>0</Notes>
  <HiddenSlides>0</HiddenSlides>
  <MMClips>0</MMClips>
  <ScaleCrop>false</ScaleCrop>
  <HeadingPairs>
    <vt:vector size="4" baseType="variant">
      <vt:variant>
        <vt:lpstr>Motyw</vt:lpstr>
      </vt:variant>
      <vt:variant>
        <vt:i4>2</vt:i4>
      </vt:variant>
      <vt:variant>
        <vt:lpstr>Tytuły slajdów</vt:lpstr>
      </vt:variant>
      <vt:variant>
        <vt:i4>170</vt:i4>
      </vt:variant>
    </vt:vector>
  </HeadingPairs>
  <TitlesOfParts>
    <vt:vector size="172" baseType="lpstr">
      <vt:lpstr>Energetyczny</vt:lpstr>
      <vt:lpstr>Bogaty</vt:lpstr>
      <vt:lpstr> </vt:lpstr>
      <vt:lpstr>Slajd 2</vt:lpstr>
      <vt:lpstr>Slajd 3</vt:lpstr>
      <vt:lpstr>Slajd 4</vt:lpstr>
      <vt:lpstr>Slajd 5</vt:lpstr>
      <vt:lpstr>Slajd 6</vt:lpstr>
      <vt:lpstr>Slajd 7</vt:lpstr>
      <vt:lpstr>Slajd 8</vt:lpstr>
      <vt:lpstr>Slajd 9</vt:lpstr>
      <vt:lpstr>Odrodzona samorządność dała polskiemu życiu społecznemu  i gospodarczemu dodatkową energię, impuls modernizacyjny  oraz przyczyniła się do podniesienia komfortu życia Polaków.  Doskonale widać to, kiedy spoglądamy na ostatnie 25 lat zapisanych na kartach historii Gminy Spytkowice.  Wiele korzystnych zmian, osiągnięć, ogromny rozwój oraz mnogość przeprowadzonych inwestycji świadczy o tym, że samorząd gminny jako najbliższy obywatelom jest bardzo istotny dla dobrego funkcjonowania Państwa, Narodu oraz wspólnot lokalnych.              </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 </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Slajd 44</vt:lpstr>
      <vt:lpstr>Slajd 45</vt:lpstr>
      <vt:lpstr>Slajd 46</vt:lpstr>
      <vt:lpstr>Slajd 47</vt:lpstr>
      <vt:lpstr>Slajd 48</vt:lpstr>
      <vt:lpstr> </vt:lpstr>
      <vt:lpstr>Slajd 50</vt:lpstr>
      <vt:lpstr>Slajd 51</vt:lpstr>
      <vt:lpstr>Slajd 52</vt:lpstr>
      <vt:lpstr>Slajd 53</vt:lpstr>
      <vt:lpstr>Slajd 54</vt:lpstr>
      <vt:lpstr>Slajd 55</vt:lpstr>
      <vt:lpstr>Slajd 56</vt:lpstr>
      <vt:lpstr>Slajd 57</vt:lpstr>
      <vt:lpstr>Slajd 58</vt:lpstr>
      <vt:lpstr>Slajd 59</vt:lpstr>
      <vt:lpstr>Slajd 60</vt:lpstr>
      <vt:lpstr>Slajd 61</vt:lpstr>
      <vt:lpstr>Slajd 62</vt:lpstr>
      <vt:lpstr>Slajd 63</vt:lpstr>
      <vt:lpstr>Slajd 64</vt:lpstr>
      <vt:lpstr>Slajd 65</vt:lpstr>
      <vt:lpstr>Slajd 66</vt:lpstr>
      <vt:lpstr>Slajd 67</vt:lpstr>
      <vt:lpstr>Slajd 68</vt:lpstr>
      <vt:lpstr>Slajd 69</vt:lpstr>
      <vt:lpstr>Slajd 70</vt:lpstr>
      <vt:lpstr>Slajd 71</vt:lpstr>
      <vt:lpstr>Slajd 72</vt:lpstr>
      <vt:lpstr>Slajd 73</vt:lpstr>
      <vt:lpstr>Slajd 74</vt:lpstr>
      <vt:lpstr>Slajd 75</vt:lpstr>
      <vt:lpstr>Slajd 76</vt:lpstr>
      <vt:lpstr>Slajd 77</vt:lpstr>
      <vt:lpstr>Slajd 78</vt:lpstr>
      <vt:lpstr>Slajd 79</vt:lpstr>
      <vt:lpstr>Slajd 80</vt:lpstr>
      <vt:lpstr>Slajd 81</vt:lpstr>
      <vt:lpstr>Slajd 82</vt:lpstr>
      <vt:lpstr>Slajd 83</vt:lpstr>
      <vt:lpstr>Slajd 84</vt:lpstr>
      <vt:lpstr>Slajd 85</vt:lpstr>
      <vt:lpstr>Slajd 86</vt:lpstr>
      <vt:lpstr>Slajd 87</vt:lpstr>
      <vt:lpstr>Slajd 88</vt:lpstr>
      <vt:lpstr>Slajd 89</vt:lpstr>
      <vt:lpstr>Slajd 90</vt:lpstr>
      <vt:lpstr>Slajd 91</vt:lpstr>
      <vt:lpstr>Slajd 92</vt:lpstr>
      <vt:lpstr>Slajd 93</vt:lpstr>
      <vt:lpstr>Slajd 94</vt:lpstr>
      <vt:lpstr>Slajd 95</vt:lpstr>
      <vt:lpstr>Slajd 96</vt:lpstr>
      <vt:lpstr>Slajd 97</vt:lpstr>
      <vt:lpstr>Slajd 98</vt:lpstr>
      <vt:lpstr>Slajd 99</vt:lpstr>
      <vt:lpstr>Slajd 100</vt:lpstr>
      <vt:lpstr>Slajd 101</vt:lpstr>
      <vt:lpstr> </vt:lpstr>
      <vt:lpstr>Slajd 103</vt:lpstr>
      <vt:lpstr>Slajd 104</vt:lpstr>
      <vt:lpstr>Slajd 105</vt:lpstr>
      <vt:lpstr>Slajd 106</vt:lpstr>
      <vt:lpstr>Slajd 107</vt:lpstr>
      <vt:lpstr>Slajd 108</vt:lpstr>
      <vt:lpstr>Slajd 109</vt:lpstr>
      <vt:lpstr>Slajd 110</vt:lpstr>
      <vt:lpstr>Slajd 111</vt:lpstr>
      <vt:lpstr>Slajd 112</vt:lpstr>
      <vt:lpstr>Slajd 113</vt:lpstr>
      <vt:lpstr>Slajd 114</vt:lpstr>
      <vt:lpstr>Slajd 115</vt:lpstr>
      <vt:lpstr>     </vt:lpstr>
      <vt:lpstr>     </vt:lpstr>
      <vt:lpstr>Slajd 118</vt:lpstr>
      <vt:lpstr>Slajd 119</vt:lpstr>
      <vt:lpstr>Slajd 120</vt:lpstr>
      <vt:lpstr>Slajd 121</vt:lpstr>
      <vt:lpstr>Slajd 122</vt:lpstr>
      <vt:lpstr>Slajd 123</vt:lpstr>
      <vt:lpstr>Slajd 124</vt:lpstr>
      <vt:lpstr>Slajd 125</vt:lpstr>
      <vt:lpstr>Slajd 126</vt:lpstr>
      <vt:lpstr>Slajd 127</vt:lpstr>
      <vt:lpstr>Slajd 128</vt:lpstr>
      <vt:lpstr>Slajd 129</vt:lpstr>
      <vt:lpstr>Slajd 130</vt:lpstr>
      <vt:lpstr>Slajd 131</vt:lpstr>
      <vt:lpstr>Slajd 132</vt:lpstr>
      <vt:lpstr>Slajd 133</vt:lpstr>
      <vt:lpstr>Slajd 134</vt:lpstr>
      <vt:lpstr>Slajd 135</vt:lpstr>
      <vt:lpstr>Slajd 136</vt:lpstr>
      <vt:lpstr>Slajd 137</vt:lpstr>
      <vt:lpstr>Slajd 138</vt:lpstr>
      <vt:lpstr>Slajd 139</vt:lpstr>
      <vt:lpstr>Slajd 140</vt:lpstr>
      <vt:lpstr>Slajd 141</vt:lpstr>
      <vt:lpstr>Slajd 142</vt:lpstr>
      <vt:lpstr>Slajd 143</vt:lpstr>
      <vt:lpstr>Slajd 144</vt:lpstr>
      <vt:lpstr>Slajd 145</vt:lpstr>
      <vt:lpstr>Slajd 146</vt:lpstr>
      <vt:lpstr>Slajd 147</vt:lpstr>
      <vt:lpstr>Slajd 148</vt:lpstr>
      <vt:lpstr>Slajd 149</vt:lpstr>
      <vt:lpstr>Slajd 150</vt:lpstr>
      <vt:lpstr>Współpraca z organizacjami społecznymi </vt:lpstr>
      <vt:lpstr>Współpraca z organizacjami społecznymi </vt:lpstr>
      <vt:lpstr>Współpraca z organizacjami społecznymi </vt:lpstr>
      <vt:lpstr>Współpraca z organizacjami społecznymi </vt:lpstr>
      <vt:lpstr>Współpraca z organizacjami społecznymi </vt:lpstr>
      <vt:lpstr>Współpraca z organizacjami społecznymi </vt:lpstr>
      <vt:lpstr>Współpraca z organizacjami społecznymi </vt:lpstr>
      <vt:lpstr>Współpraca z organizacjami społecznymi </vt:lpstr>
      <vt:lpstr>Współpraca z organizacjami społecznymi </vt:lpstr>
      <vt:lpstr>Współpraca z organizacjami społecznymi </vt:lpstr>
      <vt:lpstr>Współpraca z organizacjami społecznymi </vt:lpstr>
      <vt:lpstr>Współpraca z organizacjami społecznymi </vt:lpstr>
      <vt:lpstr>Budżet Gminy Spytkowice </vt:lpstr>
      <vt:lpstr>Dane statystyczne Gminy Spytkowice </vt:lpstr>
      <vt:lpstr>Polska  w Unii Europejskiej </vt:lpstr>
      <vt:lpstr> </vt:lpstr>
      <vt:lpstr> </vt:lpstr>
      <vt:lpstr> </vt:lpstr>
      <vt:lpstr>      Dwadzieścia pięć lat działania jednostek samorządu terytorialnego może być okazją do podsumowania i rozrachunku wykorzystanych szans. Gmina Spytkowice z pewnością ich nie zmarnowała. Dzięki ciężkiej pracy i zaangażowaniu samorządowców oraz Mieszkańców Gminy, udało się osiągnąć bardzo wiele oraz zapewnić dobre podstawy do dalszych działań.  Dziś trudno sobie wyobrazić w pełni demokratyczną Polskę bez samorządów. Jest to najprostsza droga do tego, aby obywatele mogli sami decydować o sprawach, które najbardziej ich dotyczą.  Powinniśmy doceniać ten dar i być dumnymi obywatelami  Naszej Małej Ojczyzny.               </vt:lpstr>
      <vt:lpstr>Slajd 170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UG Spytkowice</dc:creator>
  <cp:lastModifiedBy>ug</cp:lastModifiedBy>
  <cp:revision>483</cp:revision>
  <dcterms:created xsi:type="dcterms:W3CDTF">2015-03-31T06:39:23Z</dcterms:created>
  <dcterms:modified xsi:type="dcterms:W3CDTF">2015-11-16T07:46:04Z</dcterms:modified>
</cp:coreProperties>
</file>